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Lato"/>
      <p:regular r:id="rId55"/>
      <p:bold r:id="rId56"/>
      <p:italic r:id="rId57"/>
      <p:boldItalic r:id="rId58"/>
    </p:embeddedFont>
    <p:embeddedFont>
      <p:font typeface="Poppins Medium"/>
      <p:regular r:id="rId59"/>
      <p:bold r:id="rId60"/>
      <p:italic r:id="rId61"/>
      <p:boldItalic r:id="rId62"/>
    </p:embeddedFont>
    <p:embeddedFont>
      <p:font typeface="Poppins SemiBold"/>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67" roundtripDataSignature="AMtx7miPNnIOQtOJlTrQTK9rqz4LvbfML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210D4B-25FB-4784-85B0-D217066AB773}">
  <a:tblStyle styleId="{2E210D4B-25FB-4784-85B0-D217066AB773}"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Medium-boldItalic.fntdata"/><Relationship Id="rId61" Type="http://schemas.openxmlformats.org/officeDocument/2006/relationships/font" Target="fonts/PoppinsMedium-italic.fntdata"/><Relationship Id="rId20" Type="http://schemas.openxmlformats.org/officeDocument/2006/relationships/slide" Target="slides/slide14.xml"/><Relationship Id="rId64" Type="http://schemas.openxmlformats.org/officeDocument/2006/relationships/font" Target="fonts/PoppinsSemiBold-bold.fntdata"/><Relationship Id="rId63" Type="http://schemas.openxmlformats.org/officeDocument/2006/relationships/font" Target="fonts/PoppinsSemiBold-regular.fntdata"/><Relationship Id="rId22" Type="http://schemas.openxmlformats.org/officeDocument/2006/relationships/slide" Target="slides/slide16.xml"/><Relationship Id="rId66" Type="http://schemas.openxmlformats.org/officeDocument/2006/relationships/font" Target="fonts/PoppinsSemiBold-boldItalic.fntdata"/><Relationship Id="rId21" Type="http://schemas.openxmlformats.org/officeDocument/2006/relationships/slide" Target="slides/slide15.xml"/><Relationship Id="rId65" Type="http://schemas.openxmlformats.org/officeDocument/2006/relationships/font" Target="fonts/PoppinsSemiBold-italic.fntdata"/><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font" Target="fonts/PoppinsMedium-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PoppinsMedium-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 Good evening everyone. To start off. We are automatic rear view mirror team.</a:t>
            </a:r>
            <a:endParaRPr/>
          </a:p>
          <a:p>
            <a:pPr indent="0" lvl="0" marL="0" rtl="0" algn="l">
              <a:lnSpc>
                <a:spcPct val="100000"/>
              </a:lnSpc>
              <a:spcBef>
                <a:spcPts val="1200"/>
              </a:spcBef>
              <a:spcAft>
                <a:spcPts val="0"/>
              </a:spcAft>
              <a:buSzPts val="1100"/>
              <a:buNone/>
            </a:pPr>
            <a:r>
              <a:t/>
            </a:r>
            <a:endParaRPr/>
          </a:p>
        </p:txBody>
      </p:sp>
      <p:sp>
        <p:nvSpPr>
          <p:cNvPr id="48" name="Google Shape;4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The key system components for what needed to be focused on first as planning, designing and testing began. </a:t>
            </a:r>
            <a:endParaRPr/>
          </a:p>
          <a:p>
            <a:pPr indent="0" lvl="0" marL="0" rtl="0" algn="l">
              <a:lnSpc>
                <a:spcPct val="115000"/>
              </a:lnSpc>
              <a:spcBef>
                <a:spcPts val="1200"/>
              </a:spcBef>
              <a:spcAft>
                <a:spcPts val="0"/>
              </a:spcAft>
              <a:buClr>
                <a:schemeClr val="dk1"/>
              </a:buClr>
              <a:buSzPts val="1100"/>
              <a:buFont typeface="Arial"/>
              <a:buNone/>
            </a:pPr>
            <a:r>
              <a:rPr lang="en"/>
              <a:t>Camera Block - The camera block is the central feature for our product as it is the primary selling point, allowing drivers quick and easy adjustment to their rear-view mirror when the camera scans and detects the driver’s eye level when powered on. </a:t>
            </a:r>
            <a:endParaRPr/>
          </a:p>
          <a:p>
            <a:pPr indent="0" lvl="0" marL="0" rtl="0" algn="l">
              <a:lnSpc>
                <a:spcPct val="115000"/>
              </a:lnSpc>
              <a:spcBef>
                <a:spcPts val="1200"/>
              </a:spcBef>
              <a:spcAft>
                <a:spcPts val="0"/>
              </a:spcAft>
              <a:buClr>
                <a:schemeClr val="dk1"/>
              </a:buClr>
              <a:buSzPts val="1100"/>
              <a:buFont typeface="Arial"/>
              <a:buNone/>
            </a:pPr>
            <a:r>
              <a:rPr lang="en"/>
              <a:t>Microcontroller Block - The microcontroller block focuses on utilizing embedded systems to enable control over the DC motors either through manual or automatic operation in addition to other components. Manual operation via a directional pad and push button controls with a USB connected controller. Meanwhile, automatic operation via data received from the camera and eye tracking software to enable the DC motors to move the mirror. </a:t>
            </a:r>
            <a:endParaRPr/>
          </a:p>
          <a:p>
            <a:pPr indent="0" lvl="0" marL="0" rtl="0" algn="l">
              <a:lnSpc>
                <a:spcPct val="115000"/>
              </a:lnSpc>
              <a:spcBef>
                <a:spcPts val="1200"/>
              </a:spcBef>
              <a:spcAft>
                <a:spcPts val="0"/>
              </a:spcAft>
              <a:buClr>
                <a:schemeClr val="dk1"/>
              </a:buClr>
              <a:buSzPts val="1100"/>
              <a:buFont typeface="Arial"/>
              <a:buNone/>
            </a:pPr>
            <a:r>
              <a:rPr lang="en"/>
              <a:t>Motors Block - The motors block is about how the DC motors will work to adjust the angle of the rear-view mirror. With the use of a monopole gear attached to one of the motors, labeled as motor 2, acts to change the pitch and yaw of the rear-view mirror when it’s attached to the ABENICS Ball Joint. While the other DC motor, marked as motor 1 is used to control the roll for the components connected to its drive shaft.</a:t>
            </a:r>
            <a:endParaRPr/>
          </a:p>
          <a:p>
            <a:pPr indent="0" lvl="0" marL="0" rtl="0" algn="l">
              <a:lnSpc>
                <a:spcPct val="115000"/>
              </a:lnSpc>
              <a:spcBef>
                <a:spcPts val="1200"/>
              </a:spcBef>
              <a:spcAft>
                <a:spcPts val="1200"/>
              </a:spcAft>
              <a:buSzPts val="1100"/>
              <a:buNone/>
            </a:pPr>
            <a:r>
              <a:rPr lang="en"/>
              <a:t>Mirror Adjustment Block - The mirror adjustment block directly relates to the motors block, where the previous block describes the DC motor’s functionality, this block describes how the adjustments will be made towards the rear-view mirror. The data received from the microcontroller begins to activate the motors to first adjust the pitch &amp; yaw of the rear-view mirror in a drastic adjustment depending on the eye level of the driver, then adjust the roll with motor 1.</a:t>
            </a:r>
            <a:endParaRPr/>
          </a:p>
        </p:txBody>
      </p:sp>
      <p:sp>
        <p:nvSpPr>
          <p:cNvPr id="179" name="Google Shape;1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12700" lvl="0" marL="0" rtl="0" algn="l">
              <a:lnSpc>
                <a:spcPct val="115000"/>
              </a:lnSpc>
              <a:spcBef>
                <a:spcPts val="1200"/>
              </a:spcBef>
              <a:spcAft>
                <a:spcPts val="0"/>
              </a:spcAft>
              <a:buClr>
                <a:schemeClr val="dk1"/>
              </a:buClr>
              <a:buSzPts val="1100"/>
              <a:buFont typeface="Arial"/>
              <a:buNone/>
            </a:pPr>
            <a:r>
              <a:rPr lang="en"/>
              <a:t>The first block of the second level block diagram is dedicated to power sources, in which we used a power adaptor and a 9V battery to source power for components, where in the future power would be sourced from the battery of a motor vehicle for mass production. </a:t>
            </a:r>
            <a:endParaRPr/>
          </a:p>
          <a:p>
            <a:pPr indent="12700" lvl="0" marL="0" rtl="0" algn="l">
              <a:lnSpc>
                <a:spcPct val="115000"/>
              </a:lnSpc>
              <a:spcBef>
                <a:spcPts val="1200"/>
              </a:spcBef>
              <a:spcAft>
                <a:spcPts val="0"/>
              </a:spcAft>
              <a:buClr>
                <a:schemeClr val="dk1"/>
              </a:buClr>
              <a:buSzPts val="1100"/>
              <a:buFont typeface="Arial"/>
              <a:buNone/>
            </a:pPr>
            <a:r>
              <a:rPr lang="en"/>
              <a:t>The microcontroller section is where data is retrieved from the camera to be processed and activates the motors to move both the monopole gear and ball joint to adjust the rear-view mirror. </a:t>
            </a:r>
            <a:endParaRPr/>
          </a:p>
          <a:p>
            <a:pPr indent="12700" lvl="0" marL="0" rtl="0" algn="l">
              <a:lnSpc>
                <a:spcPct val="115000"/>
              </a:lnSpc>
              <a:spcBef>
                <a:spcPts val="1200"/>
              </a:spcBef>
              <a:spcAft>
                <a:spcPts val="0"/>
              </a:spcAft>
              <a:buClr>
                <a:schemeClr val="dk1"/>
              </a:buClr>
              <a:buSzPts val="1100"/>
              <a:buFont typeface="Arial"/>
              <a:buNone/>
            </a:pPr>
            <a:r>
              <a:rPr lang="en"/>
              <a:t>The pushbuttons block is how the driver will switch between automatic and manual operation modes. Manual operation is associated with the use of the directional pad to make additional adjustments. While automatic operation ties in directly to the camera, to have visual of the driver’s face and the eye tracking software block focuses on gathering the data when locating the eye level of the driver. </a:t>
            </a:r>
            <a:endParaRPr/>
          </a:p>
          <a:p>
            <a:pPr indent="12700" lvl="0" marL="0" rtl="0" algn="l">
              <a:lnSpc>
                <a:spcPct val="115000"/>
              </a:lnSpc>
              <a:spcBef>
                <a:spcPts val="1200"/>
              </a:spcBef>
              <a:spcAft>
                <a:spcPts val="0"/>
              </a:spcAft>
              <a:buClr>
                <a:schemeClr val="dk1"/>
              </a:buClr>
              <a:buSzPts val="1100"/>
              <a:buFont typeface="Arial"/>
              <a:buNone/>
            </a:pPr>
            <a:r>
              <a:rPr lang="en"/>
              <a:t>The LED status indicator is to notify the driver that automatic adjustments are being made when set to automatic mode or when previously set to automatic mode the driver turns on the vehicle.</a:t>
            </a:r>
            <a:endParaRPr/>
          </a:p>
          <a:p>
            <a:pPr indent="0" lvl="0" marL="0" rtl="0" algn="l">
              <a:lnSpc>
                <a:spcPct val="115000"/>
              </a:lnSpc>
              <a:spcBef>
                <a:spcPts val="1200"/>
              </a:spcBef>
              <a:spcAft>
                <a:spcPts val="1200"/>
              </a:spcAft>
              <a:buSzPts val="1100"/>
              <a:buNone/>
            </a:pPr>
            <a:r>
              <a:rPr lang="en"/>
              <a:t>Motor driver block is about the chip used to assist in control of the DC motors, to allow operation at lower voltage when a separate power supply is inputted. Yaw &amp; roll, known as the Z- axis and X-axis, are associated with motor two, whereas pitch is associated with the Y-axis and motor one. This area is how we planned for the motors to be positioned to make adjustments. Finally, the monopole gear &amp; ball joint blocks are about the gear system used to offer smooth movement to change the angle of the rear-view mirror. </a:t>
            </a:r>
            <a:endParaRPr/>
          </a:p>
        </p:txBody>
      </p:sp>
      <p:sp>
        <p:nvSpPr>
          <p:cNvPr id="188" name="Google Shape;18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Final prototype requirements is what was necessary in terms of milestones for us to achieve for the software, hardware, and embedded systems. </a:t>
            </a:r>
            <a:r>
              <a:rPr lang="en"/>
              <a:t>Software</a:t>
            </a:r>
            <a:r>
              <a:rPr lang="en"/>
              <a:t> being to have the eye tracking work properly scanning and capturing the driver’s face. Hardware would be providing voltage to everywhere necessary, thus allowing the embedded systems to work through the various inputs, outputs, and indicators.  </a:t>
            </a:r>
            <a:endParaRPr/>
          </a:p>
        </p:txBody>
      </p:sp>
      <p:sp>
        <p:nvSpPr>
          <p:cNvPr id="197" name="Google Shape;19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a8afd227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g31a8afd227d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1b5a24eddd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31b5a24eddd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These are the hardware components used to resolve all the functions reserved for the project. Where the main components were described earlier in the first level block diagram, that being the microcontroller, USB connected web camera, and DC motors. The additional hardware makes up the main bulk of the project allowing everything to run properly. Wires serving as the main connections for each component, directional pad for manual control, 9V battery for power, motor driver to assist in control of DC motors, and 3D printer filament for the housing and moving parts used.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 My name is Valentina Clavijo (each member say name)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the overview design for what the hardware circuit looks like, in which all the </a:t>
            </a:r>
            <a:r>
              <a:rPr lang="en"/>
              <a:t>components are</a:t>
            </a:r>
            <a:r>
              <a:rPr lang="en"/>
              <a:t> wired to the breadboard. With the Raspberry Pi connected at the GPIO at several points allowing connections and control over the components, such as the LEDs and the DC motors through L293D motor driver. As well as the 9V battery providing power to the driver allowing operation at the low voltage we’ll be using.</a:t>
            </a:r>
            <a:endParaRPr/>
          </a:p>
        </p:txBody>
      </p:sp>
      <p:sp>
        <p:nvSpPr>
          <p:cNvPr id="287" name="Google Shape;28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2" name="Google Shape;35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3" name="Google Shape;3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1" name="Google Shape;381;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1a56a8e8b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g31a56a8e8b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1a56a8e8b9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g31a56a8e8b9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are the objectives that we have covered through the development of our project.</a:t>
            </a:r>
            <a:endParaRPr/>
          </a:p>
        </p:txBody>
      </p:sp>
      <p:sp>
        <p:nvSpPr>
          <p:cNvPr id="82" name="Google Shape;8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1a56a8e8b9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3" name="Google Shape;413;g31a56a8e8b9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a56a8e8b9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 name="Google Shape;423;g31a56a8e8b9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1a56a8e8b9_1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 name="Google Shape;433;g31a56a8e8b9_1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1a8e2533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1a8e2533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start, it is important to mention that car-sharing services are becoming increasingly popular. According to Allied Market Research, the industry continues to grow every year, providing convenient transportation options for millions of users. Additionally, the National Household Travel Survey reports that the average number of cars per household has dropped below two, further highlighting the shift toward shared mobility.</a:t>
            </a:r>
            <a:endParaRPr/>
          </a:p>
          <a:p>
            <a:pPr indent="0" lvl="0" marL="0" rtl="0" algn="l">
              <a:lnSpc>
                <a:spcPct val="115000"/>
              </a:lnSpc>
              <a:spcBef>
                <a:spcPts val="1200"/>
              </a:spcBef>
              <a:spcAft>
                <a:spcPts val="0"/>
              </a:spcAft>
              <a:buClr>
                <a:schemeClr val="dk1"/>
              </a:buClr>
              <a:buSzPts val="1100"/>
              <a:buFont typeface="Arial"/>
              <a:buNone/>
            </a:pPr>
            <a:r>
              <a:rPr lang="en"/>
              <a:t>While car sharing offers many benefits, it introduces a unique challenge: frequent driver changes lead to frequent adjustments of the rear-view mirror. Unfortunately, this seemingly simple task can be both tedious and easy to overlook.</a:t>
            </a:r>
            <a:endParaRPr/>
          </a:p>
          <a:p>
            <a:pPr indent="0" lvl="0" marL="0" rtl="0" algn="l">
              <a:lnSpc>
                <a:spcPct val="115000"/>
              </a:lnSpc>
              <a:spcBef>
                <a:spcPts val="1200"/>
              </a:spcBef>
              <a:spcAft>
                <a:spcPts val="0"/>
              </a:spcAft>
              <a:buClr>
                <a:schemeClr val="dk1"/>
              </a:buClr>
              <a:buSzPts val="1100"/>
              <a:buFont typeface="Arial"/>
              <a:buNone/>
            </a:pPr>
            <a:r>
              <a:rPr lang="en"/>
              <a:t>If a driver forgets or improperly adjusts the mirror, it can compromise visibility and increase the risk of accidents. Attempting mid-drive adjustments only adds to this danger, as it distracts the driver from the road.</a:t>
            </a:r>
            <a:endParaRPr/>
          </a:p>
          <a:p>
            <a:pPr indent="0" lvl="0" marL="0" rtl="0" algn="l">
              <a:lnSpc>
                <a:spcPct val="115000"/>
              </a:lnSpc>
              <a:spcBef>
                <a:spcPts val="1200"/>
              </a:spcBef>
              <a:spcAft>
                <a:spcPts val="0"/>
              </a:spcAft>
              <a:buClr>
                <a:schemeClr val="dk1"/>
              </a:buClr>
              <a:buSzPts val="1100"/>
              <a:buFont typeface="Arial"/>
              <a:buNone/>
            </a:pPr>
            <a:r>
              <a:rPr lang="en"/>
              <a:t>Our project aims to address this problem by developing a solution that ensures proper rear-view mirror adjustment, enhancing safety for car-sharing users and drivers alike.</a:t>
            </a:r>
            <a:endParaRPr/>
          </a:p>
          <a:p>
            <a:pPr indent="0" lvl="0" marL="0" rtl="0" algn="l">
              <a:lnSpc>
                <a:spcPct val="100000"/>
              </a:lnSpc>
              <a:spcBef>
                <a:spcPts val="1200"/>
              </a:spcBef>
              <a:spcAft>
                <a:spcPts val="0"/>
              </a:spcAft>
              <a:buSzPts val="1100"/>
              <a:buNone/>
            </a:pPr>
            <a:r>
              <a:t/>
            </a:r>
            <a:endParaRPr/>
          </a:p>
        </p:txBody>
      </p:sp>
      <p:sp>
        <p:nvSpPr>
          <p:cNvPr id="92" name="Google Shape;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If given the chance to restart from the beginning of the semester, there are a multitude of things that we would’ve reworked and revisited. Primarily these three points:</a:t>
            </a:r>
            <a:endParaRPr/>
          </a:p>
          <a:p>
            <a:pPr indent="0" lvl="0" marL="0" rtl="0" algn="l">
              <a:lnSpc>
                <a:spcPct val="100000"/>
              </a:lnSpc>
              <a:spcBef>
                <a:spcPts val="0"/>
              </a:spcBef>
              <a:spcAft>
                <a:spcPts val="0"/>
              </a:spcAft>
              <a:buSzPts val="1100"/>
              <a:buNone/>
            </a:pPr>
            <a:r>
              <a:rPr lang="en"/>
              <a:t> </a:t>
            </a:r>
            <a:endParaRPr/>
          </a:p>
          <a:p>
            <a:pPr indent="0" lvl="0" marL="0" rtl="0" algn="l">
              <a:lnSpc>
                <a:spcPct val="100000"/>
              </a:lnSpc>
              <a:spcBef>
                <a:spcPts val="0"/>
              </a:spcBef>
              <a:spcAft>
                <a:spcPts val="0"/>
              </a:spcAft>
              <a:buSzPts val="1100"/>
              <a:buNone/>
            </a:pPr>
            <a:r>
              <a:rPr lang="en"/>
              <a:t>Design Implementation - it would’ve been best to have come up with the initial design earlier in the semester then stick with the concept design after we had conducted initial testing, without resorting to another design because of faults that appeared with the concept design. Then build upon the design with each test correcting each mistake, and make physical adjustments to make the perfect housing unit, though improvements can always be made.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Time management - as a group and individually should have switched around our priorities for this past semester. Of course other classes are important, and our own individual daily lives can get in the way at times, but senior project our main focus considering this course is a make or break situation. Considering passing that this course will potentially lead us to success in our careers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Outreach - In terms of outreach we as a group and individually should have branch out more in terms of research and assistance. For research we should have done more surveys to question people how often they themselves adjusted their rear-view mirrors as to have a real world example data from our peers, family members, or even </a:t>
            </a:r>
            <a:r>
              <a:rPr lang="en"/>
              <a:t>fellow students at NJIT. For assistance, asking professors here at NJIT, or even professionals in our field of study would be helpful for housing and electrical design.</a:t>
            </a:r>
            <a:endParaRPr/>
          </a:p>
        </p:txBody>
      </p:sp>
      <p:sp>
        <p:nvSpPr>
          <p:cNvPr id="501" name="Google Shape;501;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1a9bdfcb67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5" name="Google Shape;545;g31a9bdfcb67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3" name="Google Shape;55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0" name="Google Shape;56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9" name="Google Shape;56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7" name="Google Shape;57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1a8e253391_4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5" name="Google Shape;585;g31a8e253391_4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3" name="Google Shape;59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MAIS1</a:t>
            </a:r>
            <a:r>
              <a:rPr lang="en">
                <a:solidFill>
                  <a:schemeClr val="dk1"/>
                </a:solidFill>
              </a:rPr>
              <a:t>, which represents minor injuries. The data shows that there were </a:t>
            </a:r>
            <a:r>
              <a:rPr b="1" lang="en">
                <a:solidFill>
                  <a:schemeClr val="dk1"/>
                </a:solidFill>
              </a:rPr>
              <a:t>589,546 incidents</a:t>
            </a:r>
            <a:r>
              <a:rPr lang="en">
                <a:solidFill>
                  <a:schemeClr val="dk1"/>
                </a:solidFill>
              </a:rPr>
              <a:t> caused by distracted driving within this category. These incidents resulted in a staggering </a:t>
            </a:r>
            <a:r>
              <a:rPr b="1" lang="en">
                <a:solidFill>
                  <a:schemeClr val="dk1"/>
                </a:solidFill>
              </a:rPr>
              <a:t>$11.4 billion in economic costs</a:t>
            </a:r>
            <a:r>
              <a:rPr lang="en">
                <a:solidFill>
                  <a:schemeClr val="dk1"/>
                </a:solidFill>
              </a:rPr>
              <a:t>.</a:t>
            </a:r>
            <a:endParaRPr>
              <a:solidFill>
                <a:schemeClr val="dk1"/>
              </a:solidFill>
            </a:endParaRPr>
          </a:p>
          <a:p>
            <a:pPr indent="0" lvl="0" marL="0" rtl="0" algn="l">
              <a:lnSpc>
                <a:spcPct val="115000"/>
              </a:lnSpc>
              <a:spcBef>
                <a:spcPts val="1200"/>
              </a:spcBef>
              <a:spcAft>
                <a:spcPts val="0"/>
              </a:spcAft>
              <a:buSzPts val="1100"/>
              <a:buNone/>
            </a:pPr>
            <a:r>
              <a:rPr lang="en"/>
              <a:t>This highlights how even seemingly minor injuries can have a significant financial impact when distraction is involved, emphasizing the need for solutions that improve driver focus and safety.</a:t>
            </a:r>
            <a:endParaRPr/>
          </a:p>
          <a:p>
            <a:pPr indent="0" lvl="0" marL="0" rtl="0" algn="l">
              <a:lnSpc>
                <a:spcPct val="100000"/>
              </a:lnSpc>
              <a:spcBef>
                <a:spcPts val="1200"/>
              </a:spcBef>
              <a:spcAft>
                <a:spcPts val="0"/>
              </a:spcAft>
              <a:buSzPts val="1100"/>
              <a:buNone/>
            </a:pPr>
            <a:r>
              <a:rPr lang="en"/>
              <a:t>Based on the adjustment for your mirror, you can perceive the distance different. It costs 9% of the total traffic accidents</a:t>
            </a:r>
            <a:endParaRPr/>
          </a:p>
          <a:p>
            <a:pPr indent="-457200" lvl="0" marL="457200" rtl="0" algn="just">
              <a:lnSpc>
                <a:spcPct val="20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Our goal is to develop a system that </a:t>
            </a:r>
            <a:r>
              <a:rPr b="1" lang="en">
                <a:solidFill>
                  <a:schemeClr val="dk1"/>
                </a:solidFill>
              </a:rPr>
              <a:t>automatically adjusts the rear-view mirror</a:t>
            </a:r>
            <a:r>
              <a:rPr lang="en">
                <a:solidFill>
                  <a:schemeClr val="dk1"/>
                </a:solidFill>
              </a:rPr>
              <a:t> to its optimal position. This innovation is designed to improve </a:t>
            </a:r>
            <a:r>
              <a:rPr b="1" lang="en">
                <a:solidFill>
                  <a:schemeClr val="dk1"/>
                </a:solidFill>
              </a:rPr>
              <a:t>driver convenience, safety</a:t>
            </a:r>
            <a:r>
              <a:rPr lang="en">
                <a:solidFill>
                  <a:schemeClr val="dk1"/>
                </a:solidFill>
              </a:rPr>
              <a:t>, and adaptability to individual preferences or conditions.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Key Features: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Eye Tracking through Computer Vision</a:t>
            </a:r>
            <a:r>
              <a:rPr lang="en">
                <a:solidFill>
                  <a:schemeClr val="dk1"/>
                </a:solidFill>
              </a:rPr>
              <a:t>:</a:t>
            </a:r>
            <a:br>
              <a:rPr lang="en">
                <a:solidFill>
                  <a:schemeClr val="dk1"/>
                </a:solidFill>
              </a:rPr>
            </a:br>
            <a:r>
              <a:rPr lang="en">
                <a:solidFill>
                  <a:schemeClr val="dk1"/>
                </a:solidFill>
              </a:rPr>
              <a:t> The system will utilize computer vision to track the driver's eye position and adjust the mirror accordingly.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3-Dimensionally Adjustable Ball-Joint Motor</a:t>
            </a:r>
            <a:r>
              <a:rPr lang="en">
                <a:solidFill>
                  <a:schemeClr val="dk1"/>
                </a:solidFill>
              </a:rPr>
              <a:t>:</a:t>
            </a:r>
            <a:br>
              <a:rPr lang="en">
                <a:solidFill>
                  <a:schemeClr val="dk1"/>
                </a:solidFill>
              </a:rPr>
            </a:br>
            <a:r>
              <a:rPr lang="en">
                <a:solidFill>
                  <a:schemeClr val="dk1"/>
                </a:solidFill>
              </a:rPr>
              <a:t> A motorized mechanism allows precise adjustments across three dimensions for maximum flexibility and accuracy.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Powered by Raspberry Pi</a:t>
            </a:r>
            <a:r>
              <a:rPr lang="en">
                <a:solidFill>
                  <a:schemeClr val="dk1"/>
                </a:solidFill>
              </a:rPr>
              <a:t>:</a:t>
            </a:r>
            <a:br>
              <a:rPr lang="en">
                <a:solidFill>
                  <a:schemeClr val="dk1"/>
                </a:solidFill>
              </a:rPr>
            </a:br>
            <a:r>
              <a:rPr lang="en">
                <a:solidFill>
                  <a:schemeClr val="dk1"/>
                </a:solidFill>
              </a:rPr>
              <a:t> The entire system is operated using a Raspberry Pi, providing a robust and efficient processing unit to enhance performance.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Optional Auto/Manual Mode</a:t>
            </a:r>
            <a:r>
              <a:rPr lang="en">
                <a:solidFill>
                  <a:schemeClr val="dk1"/>
                </a:solidFill>
              </a:rPr>
              <a:t>:</a:t>
            </a:r>
            <a:br>
              <a:rPr lang="en">
                <a:solidFill>
                  <a:schemeClr val="dk1"/>
                </a:solidFill>
              </a:rPr>
            </a:br>
            <a:r>
              <a:rPr lang="en">
                <a:solidFill>
                  <a:schemeClr val="dk1"/>
                </a:solidFill>
              </a:rPr>
              <a:t> The system includes both automatic and manual adjustment modes, giving drivers the flexibility to choose their preferred method of control.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This design ensures a tailored driving experience, enhancing safety by eliminating distractions caused by manual mirror adjustments while providing cutting-edge technology for modern vehicles.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There are some related research and patents: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Vishwakarma Institute of Technology</a:t>
            </a:r>
            <a:r>
              <a:rPr lang="en">
                <a:solidFill>
                  <a:schemeClr val="dk1"/>
                </a:solidFill>
              </a:rPr>
              <a:t>:</a:t>
            </a:r>
            <a:br>
              <a:rPr lang="en">
                <a:solidFill>
                  <a:schemeClr val="dk1"/>
                </a:solidFill>
              </a:rPr>
            </a:br>
            <a:r>
              <a:rPr lang="en">
                <a:solidFill>
                  <a:schemeClr val="dk1"/>
                </a:solidFill>
              </a:rPr>
              <a:t> This team developed an </a:t>
            </a:r>
            <a:r>
              <a:rPr b="1" lang="en">
                <a:solidFill>
                  <a:schemeClr val="dk1"/>
                </a:solidFill>
              </a:rPr>
              <a:t>automatic rear-view mirror system for bikes</a:t>
            </a:r>
            <a:r>
              <a:rPr lang="en">
                <a:solidFill>
                  <a:schemeClr val="dk1"/>
                </a:solidFill>
              </a:rPr>
              <a:t>, where the mirror angle was dynamically adjusted based on the vehicle's visibility.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Tongmyong University</a:t>
            </a:r>
            <a:r>
              <a:rPr lang="en">
                <a:solidFill>
                  <a:schemeClr val="dk1"/>
                </a:solidFill>
              </a:rPr>
              <a:t>:</a:t>
            </a:r>
            <a:br>
              <a:rPr lang="en">
                <a:solidFill>
                  <a:schemeClr val="dk1"/>
                </a:solidFill>
              </a:rPr>
            </a:br>
            <a:r>
              <a:rPr lang="en">
                <a:solidFill>
                  <a:schemeClr val="dk1"/>
                </a:solidFill>
              </a:rPr>
              <a:t> Researchers here explored the potential of </a:t>
            </a:r>
            <a:r>
              <a:rPr b="1" lang="en">
                <a:solidFill>
                  <a:schemeClr val="dk1"/>
                </a:solidFill>
              </a:rPr>
              <a:t>eye-tracking technology</a:t>
            </a:r>
            <a:r>
              <a:rPr lang="en">
                <a:solidFill>
                  <a:schemeClr val="dk1"/>
                </a:solidFill>
              </a:rPr>
              <a:t> for rear-view mirror adjustments, aiming to enhance driver safety. However, their work remained at the conceptual stage without a physical prototype.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University of Bologna</a:t>
            </a:r>
            <a:r>
              <a:rPr lang="en">
                <a:solidFill>
                  <a:schemeClr val="dk1"/>
                </a:solidFill>
              </a:rPr>
              <a:t>:</a:t>
            </a:r>
            <a:br>
              <a:rPr lang="en">
                <a:solidFill>
                  <a:schemeClr val="dk1"/>
                </a:solidFill>
              </a:rPr>
            </a:br>
            <a:r>
              <a:rPr lang="en">
                <a:solidFill>
                  <a:schemeClr val="dk1"/>
                </a:solidFill>
              </a:rPr>
              <a:t> They created a working </a:t>
            </a:r>
            <a:r>
              <a:rPr b="1" lang="en">
                <a:solidFill>
                  <a:schemeClr val="dk1"/>
                </a:solidFill>
              </a:rPr>
              <a:t>prototype</a:t>
            </a:r>
            <a:r>
              <a:rPr lang="en">
                <a:solidFill>
                  <a:schemeClr val="dk1"/>
                </a:solidFill>
              </a:rPr>
              <a:t> that used face-tracking technology to adjust the mirror's angle. The system was built with </a:t>
            </a:r>
            <a:r>
              <a:rPr b="1" lang="en">
                <a:solidFill>
                  <a:schemeClr val="dk1"/>
                </a:solidFill>
              </a:rPr>
              <a:t>Windows as the primary operating system</a:t>
            </a:r>
            <a:r>
              <a:rPr lang="en">
                <a:solidFill>
                  <a:schemeClr val="dk1"/>
                </a:solidFill>
              </a:rPr>
              <a:t>, demonstrating a practical approach to mirror automation.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These developments highlight a growing interest in </a:t>
            </a:r>
            <a:r>
              <a:rPr b="1" lang="en">
                <a:solidFill>
                  <a:schemeClr val="dk1"/>
                </a:solidFill>
              </a:rPr>
              <a:t>driver-centric mirror adjustment systems</a:t>
            </a:r>
            <a:r>
              <a:rPr lang="en">
                <a:solidFill>
                  <a:schemeClr val="dk1"/>
                </a:solidFill>
              </a:rPr>
              <a:t>, setting the stage for innovative solutions that improve safety and convenience in both vehicles and bikes.</a:t>
            </a:r>
            <a:endParaRPr>
              <a:solidFill>
                <a:schemeClr val="dk1"/>
              </a:solidFill>
            </a:endParaRPr>
          </a:p>
          <a:p>
            <a:pPr indent="0" lvl="0" marL="0" rtl="0" algn="l">
              <a:lnSpc>
                <a:spcPct val="100000"/>
              </a:lnSpc>
              <a:spcBef>
                <a:spcPts val="1200"/>
              </a:spcBef>
              <a:spcAft>
                <a:spcPts val="0"/>
              </a:spcAft>
              <a:buSzPts val="1100"/>
              <a:buNone/>
            </a:pPr>
            <a:r>
              <a:t/>
            </a:r>
            <a:endParaRPr/>
          </a:p>
        </p:txBody>
      </p:sp>
      <p:sp>
        <p:nvSpPr>
          <p:cNvPr id="146" name="Google Shape;14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0831" lvl="0" marL="457200" rtl="0" algn="l">
              <a:lnSpc>
                <a:spcPct val="150000"/>
              </a:lnSpc>
              <a:spcBef>
                <a:spcPts val="0"/>
              </a:spcBef>
              <a:spcAft>
                <a:spcPts val="0"/>
              </a:spcAft>
              <a:buClr>
                <a:schemeClr val="dk1"/>
              </a:buClr>
              <a:buSzPts val="1283"/>
              <a:buChar char="❏"/>
            </a:pPr>
            <a:r>
              <a:rPr lang="en">
                <a:solidFill>
                  <a:schemeClr val="dk1"/>
                </a:solidFill>
              </a:rPr>
              <a:t>Motor 1 controls the roll and Motor 2 controls the yaw.</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157" name="Google Shape;15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 name="Shape 40"/>
        <p:cNvGrpSpPr/>
        <p:nvPr/>
      </p:nvGrpSpPr>
      <p:grpSpPr>
        <a:xfrm>
          <a:off x="0" y="0"/>
          <a:ext cx="0" cy="0"/>
          <a:chOff x="0" y="0"/>
          <a:chExt cx="0" cy="0"/>
        </a:xfrm>
      </p:grpSpPr>
      <p:sp>
        <p:nvSpPr>
          <p:cNvPr id="41" name="Google Shape;41;p50"/>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5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3" name="Google Shape;43;p5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5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solidFill>
                  <a:schemeClr val="dk1"/>
                </a:solidFill>
              </a:defRPr>
            </a:lvl1pPr>
            <a:lvl2pPr indent="-317500" lvl="1" marL="914400" algn="l">
              <a:lnSpc>
                <a:spcPct val="115000"/>
              </a:lnSpc>
              <a:spcBef>
                <a:spcPts val="0"/>
              </a:spcBef>
              <a:spcAft>
                <a:spcPts val="0"/>
              </a:spcAft>
              <a:buClr>
                <a:schemeClr val="dk1"/>
              </a:buClr>
              <a:buSzPts val="1400"/>
              <a:buChar char="○"/>
              <a:defRPr>
                <a:solidFill>
                  <a:schemeClr val="dk1"/>
                </a:solidFill>
              </a:defRPr>
            </a:lvl2pPr>
            <a:lvl3pPr indent="-317500" lvl="2" marL="1371600" algn="l">
              <a:lnSpc>
                <a:spcPct val="115000"/>
              </a:lnSpc>
              <a:spcBef>
                <a:spcPts val="0"/>
              </a:spcBef>
              <a:spcAft>
                <a:spcPts val="0"/>
              </a:spcAft>
              <a:buClr>
                <a:schemeClr val="dk1"/>
              </a:buClr>
              <a:buSzPts val="1400"/>
              <a:buChar char="■"/>
              <a:defRPr>
                <a:solidFill>
                  <a:schemeClr val="dk1"/>
                </a:solidFill>
              </a:defRPr>
            </a:lvl3pPr>
            <a:lvl4pPr indent="-317500" lvl="3" marL="1828800" algn="l">
              <a:lnSpc>
                <a:spcPct val="115000"/>
              </a:lnSpc>
              <a:spcBef>
                <a:spcPts val="0"/>
              </a:spcBef>
              <a:spcAft>
                <a:spcPts val="0"/>
              </a:spcAft>
              <a:buClr>
                <a:schemeClr val="dk1"/>
              </a:buClr>
              <a:buSzPts val="1400"/>
              <a:buChar char="●"/>
              <a:defRPr>
                <a:solidFill>
                  <a:schemeClr val="dk1"/>
                </a:solidFill>
              </a:defRPr>
            </a:lvl4pPr>
            <a:lvl5pPr indent="-317500" lvl="4" marL="2286000" algn="l">
              <a:lnSpc>
                <a:spcPct val="115000"/>
              </a:lnSpc>
              <a:spcBef>
                <a:spcPts val="0"/>
              </a:spcBef>
              <a:spcAft>
                <a:spcPts val="0"/>
              </a:spcAft>
              <a:buClr>
                <a:schemeClr val="dk1"/>
              </a:buClr>
              <a:buSzPts val="1400"/>
              <a:buChar char="○"/>
              <a:defRPr>
                <a:solidFill>
                  <a:schemeClr val="dk1"/>
                </a:solidFill>
              </a:defRPr>
            </a:lvl5pPr>
            <a:lvl6pPr indent="-317500" lvl="5" marL="2743200" algn="l">
              <a:lnSpc>
                <a:spcPct val="115000"/>
              </a:lnSpc>
              <a:spcBef>
                <a:spcPts val="0"/>
              </a:spcBef>
              <a:spcAft>
                <a:spcPts val="0"/>
              </a:spcAft>
              <a:buClr>
                <a:schemeClr val="dk1"/>
              </a:buClr>
              <a:buSzPts val="1400"/>
              <a:buChar char="■"/>
              <a:defRPr>
                <a:solidFill>
                  <a:schemeClr val="dk1"/>
                </a:solidFill>
              </a:defRPr>
            </a:lvl6pPr>
            <a:lvl7pPr indent="-317500" lvl="6" marL="3200400" algn="l">
              <a:lnSpc>
                <a:spcPct val="115000"/>
              </a:lnSpc>
              <a:spcBef>
                <a:spcPts val="0"/>
              </a:spcBef>
              <a:spcAft>
                <a:spcPts val="0"/>
              </a:spcAft>
              <a:buClr>
                <a:schemeClr val="dk1"/>
              </a:buClr>
              <a:buSzPts val="1400"/>
              <a:buChar char="●"/>
              <a:defRPr>
                <a:solidFill>
                  <a:schemeClr val="dk1"/>
                </a:solidFill>
              </a:defRPr>
            </a:lvl7pPr>
            <a:lvl8pPr indent="-317500" lvl="7" marL="3657600" algn="l">
              <a:lnSpc>
                <a:spcPct val="115000"/>
              </a:lnSpc>
              <a:spcBef>
                <a:spcPts val="0"/>
              </a:spcBef>
              <a:spcAft>
                <a:spcPts val="0"/>
              </a:spcAft>
              <a:buClr>
                <a:schemeClr val="dk1"/>
              </a:buClr>
              <a:buSzPts val="1400"/>
              <a:buChar char="○"/>
              <a:defRPr>
                <a:solidFill>
                  <a:schemeClr val="dk1"/>
                </a:solidFill>
              </a:defRPr>
            </a:lvl8pPr>
            <a:lvl9pPr indent="-317500" lvl="8" marL="4114800" algn="l">
              <a:lnSpc>
                <a:spcPct val="115000"/>
              </a:lnSpc>
              <a:spcBef>
                <a:spcPts val="0"/>
              </a:spcBef>
              <a:spcAft>
                <a:spcPts val="0"/>
              </a:spcAft>
              <a:buClr>
                <a:schemeClr val="dk1"/>
              </a:buClr>
              <a:buSzPts val="1400"/>
              <a:buChar char="■"/>
              <a:defRPr>
                <a:solidFill>
                  <a:schemeClr val="dk1"/>
                </a:solidFill>
              </a:defRPr>
            </a:lvl9pPr>
          </a:lstStyle>
          <a:p/>
        </p:txBody>
      </p:sp>
      <p:sp>
        <p:nvSpPr>
          <p:cNvPr id="45" name="Google Shape;4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 name="Shape 11"/>
        <p:cNvGrpSpPr/>
        <p:nvPr/>
      </p:nvGrpSpPr>
      <p:grpSpPr>
        <a:xfrm>
          <a:off x="0" y="0"/>
          <a:ext cx="0" cy="0"/>
          <a:chOff x="0" y="0"/>
          <a:chExt cx="0" cy="0"/>
        </a:xfrm>
      </p:grpSpPr>
      <p:sp>
        <p:nvSpPr>
          <p:cNvPr id="12" name="Google Shape;12;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4" name="Google Shape;14;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 name="Shape 18"/>
        <p:cNvGrpSpPr/>
        <p:nvPr/>
      </p:nvGrpSpPr>
      <p:grpSpPr>
        <a:xfrm>
          <a:off x="0" y="0"/>
          <a:ext cx="0" cy="0"/>
          <a:chOff x="0" y="0"/>
          <a:chExt cx="0" cy="0"/>
        </a:xfrm>
      </p:grpSpPr>
      <p:sp>
        <p:nvSpPr>
          <p:cNvPr id="19" name="Google Shape;19;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0" name="Google Shape;20;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1" name="Shape 21"/>
        <p:cNvGrpSpPr/>
        <p:nvPr/>
      </p:nvGrpSpPr>
      <p:grpSpPr>
        <a:xfrm>
          <a:off x="0" y="0"/>
          <a:ext cx="0" cy="0"/>
          <a:chOff x="0" y="0"/>
          <a:chExt cx="0" cy="0"/>
        </a:xfrm>
      </p:grpSpPr>
      <p:sp>
        <p:nvSpPr>
          <p:cNvPr id="22" name="Google Shape;22;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3" name="Google Shape;23;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 name="Shape 24"/>
        <p:cNvGrpSpPr/>
        <p:nvPr/>
      </p:nvGrpSpPr>
      <p:grpSpPr>
        <a:xfrm>
          <a:off x="0" y="0"/>
          <a:ext cx="0" cy="0"/>
          <a:chOff x="0" y="0"/>
          <a:chExt cx="0" cy="0"/>
        </a:xfrm>
      </p:grpSpPr>
      <p:sp>
        <p:nvSpPr>
          <p:cNvPr id="25" name="Google Shape;25;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 name="Google Shape;26;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4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4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5" name="Google Shape;3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4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4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lt2"/>
              </a:buClr>
              <a:buSzPts val="1800"/>
              <a:buFont typeface="Arial"/>
              <a:buChar char="●"/>
              <a:defRPr b="0" i="0" sz="1800" u="none" cap="none" strike="noStrike">
                <a:solidFill>
                  <a:schemeClr val="lt2"/>
                </a:solidFill>
                <a:latin typeface="Arial"/>
                <a:ea typeface="Arial"/>
                <a:cs typeface="Arial"/>
                <a:sym typeface="Arial"/>
              </a:defRPr>
            </a:lvl1pPr>
            <a:lvl2pPr indent="-317500" lvl="1" marL="914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2pPr>
            <a:lvl3pPr indent="-317500" lvl="2" marL="1371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3pPr>
            <a:lvl4pPr indent="-317500" lvl="3" marL="1828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4pPr>
            <a:lvl5pPr indent="-317500" lvl="4" marL="22860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5pPr>
            <a:lvl6pPr indent="-317500" lvl="5" marL="27432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6pPr>
            <a:lvl7pPr indent="-317500" lvl="6" marL="32004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7pPr>
            <a:lvl8pPr indent="-317500" lvl="7" marL="36576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8pPr>
            <a:lvl9pPr indent="-317500" lvl="8" marL="4114800" marR="0" rtl="0" algn="l">
              <a:lnSpc>
                <a:spcPct val="115000"/>
              </a:lnSpc>
              <a:spcBef>
                <a:spcPts val="0"/>
              </a:spcBef>
              <a:spcAft>
                <a:spcPts val="0"/>
              </a:spcAft>
              <a:buClr>
                <a:schemeClr val="lt2"/>
              </a:buClr>
              <a:buSzPts val="1400"/>
              <a:buFont typeface="Arial"/>
              <a:buChar char="■"/>
              <a:defRPr b="0" i="0" sz="1400" u="none" cap="none" strike="noStrike">
                <a:solidFill>
                  <a:schemeClr val="lt2"/>
                </a:solidFill>
                <a:latin typeface="Arial"/>
                <a:ea typeface="Arial"/>
                <a:cs typeface="Arial"/>
                <a:sym typeface="Arial"/>
              </a:defRPr>
            </a:lvl9pPr>
          </a:lstStyle>
          <a:p/>
        </p:txBody>
      </p:sp>
      <p:sp>
        <p:nvSpPr>
          <p:cNvPr id="8" name="Google Shape;8;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14.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amazon.com/dp/B01ES98QSG?ref=cm_sw_r_cso_cp_apin_dp_T2RY095D9MXFQKM52D0G&amp;ref_=cm_sw_r_cso_cp_apin_dp_T2RY095D9MXFQKM52D0G&amp;social_share=cm_sw_r_cso_cp_apin_dp_T2RY095D9MXFQKM52D0G&amp;peakEvent=2&amp;starsLeft=1&amp;skipTwisterOG=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3.jpg"/><Relationship Id="rId5" Type="http://schemas.openxmlformats.org/officeDocument/2006/relationships/image" Target="../media/image5.png"/><Relationship Id="rId6" Type="http://schemas.openxmlformats.org/officeDocument/2006/relationships/image" Target="../media/image6.jpg"/><Relationship Id="rId7"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drive.google.com/file/d/1cdaDTLBQ8ajn69XS9U7X4aQAqdfMfrdj/view" TargetMode="Externa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canakit.com/raspberry-pi-4-4gb.html?cid=usd&amp;src=raspberrypi" TargetMode="External"/><Relationship Id="rId4" Type="http://schemas.openxmlformats.org/officeDocument/2006/relationships/hyperlink" Target="https://www.amazon.com/Controller-suily-Joystick-RetroPie-Emulators/dp/B07M7SYX11/ref=sr_1_6?dib=eyJ2IjoiMSJ9.p45G3wTl2KtpvsqDvmgzbWrNVH_F503IiCs9eXdirVP0blaJUCWLAUxiZOjGiCfa5aonEMM0qXBrCgRJWHfCKC_Xz3pNPfI2RGinE0zWuUcnuN_xXtAR1IUwkTsup8qBuUWFJ1WXnOavcVjily8SmnHagxl7i3RFBKx1pE_H0sO-EZD8ikhddLPx9DYA_n0F9xNMsf_7j2N2WkSKe_tM4jCqsvqj-2ttw2JjHMp6xF0.aiwzyNT-ZJPuM-WylsB9jCHWFe8sQS0CGmr2YK91s4M&amp;dib_tag=se&amp;keywords=raspberry+pi+controller&amp;qid=1728144645&amp;sr=8-6" TargetMode="External"/><Relationship Id="rId5" Type="http://schemas.openxmlformats.org/officeDocument/2006/relationships/hyperlink" Target="https://www.amazon.com/Kitbest-Mirror-Rearview-Interior-Effectively/dp/B07567QLTX/ref=sr_1_4?dib=eyJ2IjoiMSJ9.zykBeeSH72nzLDVhGBoiO-PUmrP6F0AfOCore398zfQaGnhNhdMvxUAMkEFFMKssAxRatUH_0wQzrcqNW9BccdAOH_ALd4_aURDRUqB4BKIZs3y_YsgoKTsOBNpI6IyjADEKe5G8AGifV_e_XmrsN12z1u-jsE69F5o8qBlUhlarJfhXUjmPIuNKycWqQE6KRIkRmgays4egYtdnInP6x-a2-hzyaLnAbthqdmbUTzKnq0nnNxdMRk1TTCFDtuA_D6NMA2WNyFDmwKa2yjdNAdaDU6a1BGmwNwDOQyMCDSc.4PDzuee97_rqizbHAjn4WC0Y0xqsJ-cLp8fkHvzYY8k&amp;dib_tag=se&amp;keywords=rear%2Bview%2Bmirror%2Bglass%2Breplacement&amp;qid=1728265030&amp;s=automotive&amp;sr=1-4&amp;th=1" TargetMode="External"/><Relationship Id="rId6" Type="http://schemas.openxmlformats.org/officeDocument/2006/relationships/hyperlink" Target="https://www.amazon.com/ALLECIN-L293-L293D-Push-Pull-Controllers/dp/B0CBKC334V/ref=sr_1_2_sspa?dib=eyJ2IjoiMSJ9.s_l4ggQUMJ4HIAV3XHHqLUceVw4lG-gKl7yETdU2Ie_KZ06zd9kpjhlixWroGaZt93dqFDCeSR-DnykEqLQEXpyU6xP8NVta1SRX_vnV0wAJYMZahuzvYcQe3AhNXZFdm7KsX9QVqnn8g5zL1KQ6HILsGszci-1ybbBChqMKT90luUrmnQlL1L_EJDB4k-Od.KH5hIPgZdDXV65zy92dTkfEzJODf6yMIKUZSCFSZww0&amp;dib_tag=se&amp;hvadid=694924621598&amp;hvdev=c&amp;hvexpln=67&amp;hvlocphy=9004007&amp;hvnetw=g&amp;hvocijid=12025523472490118474--&amp;hvqmt=e&amp;hvrand=12025523472490118474&amp;hvtargid=kwd-387344493764&amp;hydadcr=24663_13626754&amp;keywords=l293d%2Bamazon&amp;qid=1729557063&amp;sr=8-2-spons&amp;sp_csd=d2lkZ2V0TmFtZT1zcF9hdGY&amp;th=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amazon.com/dp/B0CP6BTQKR?ref=ppx_yo2ov_dt_b_fed_asin_title&amp;th=1" TargetMode="External"/><Relationship Id="rId4" Type="http://schemas.openxmlformats.org/officeDocument/2006/relationships/hyperlink" Target="https://www.amazon.com/250pcs-colors-Emitting-Diffused-Assorted/dp/B00XT0P1VQ/ref=sr_1_18?crid=2XLLFMJNHKY1B&amp;dib=eyJ2IjoiMSJ9.2P3BrZMmEVhytHhxsQcAj_6jj7TruwK-Te391ARO9tUJjbSQa-ZeEqpvL4rfOIuukvJvMZMVEdpZrmUhBlYmRzPtgc8SC4tKykfZEniG44cvmQYsYZFF3H9L1T-1VMEZJz43XtVN6_TFXwvh3DU25lugjP7Ilm7Q4limoH78kYg0g2rEiOv-zSu-3-KXzXyRdcScMBD8YZsU3MQ8U11IoPkkk3FN-sR0OtJL1YG_j_ee1CSNXHcobimV8Bt4uQ6UCVeVAVFDZe_jCLgyj0RTPx2m7Cr18RqHsi_F075ejLc.4YvMj59SdRUDz6zRtJKaU3UbQUwjtO3bL3DAlyOdW44&amp;dib_tag=se&amp;keywords=led+kit&amp;qid=1728145091&amp;s=industrial&amp;sprefix=led%2Cindustrial%2C66&amp;sr=1-18" TargetMode="External"/><Relationship Id="rId5" Type="http://schemas.openxmlformats.org/officeDocument/2006/relationships/hyperlink" Target="https://www.amazon.com/DEYUE-breadboard-Set-Prototype-Board/dp/B07LFD4LT6/ref=sr_1_8?dib=eyJ2IjoiMSJ9.BTT8MNHPlv4K77wqKb52ByAXtg73bl6b9fTl1eFcy1D8prdR062SGqtyeIR2UOoK2hp808_Lk9H1HYSgB5TDRdoGQyqpwtz_4JZFhLOr-Yp8EH_kif8sqrSsQs5n3-P2PGEYnamyULesr6xUb4l9mt48tVWN10nTU3bE-XRPeEpgOF55OVWfWS0Snkat-YmJqUk2sZgtsTeMs9VGDgBmsZG7Bb1dGSxzefK914XMyDE.x0O9ij7lUC5q6phgaDEfkwsGBBHJjQ1xGBM2baYDdQg&amp;dib_tag=se&amp;keywords=breadboard&amp;qid=1728265142&amp;sr=8-8" TargetMode="External"/><Relationship Id="rId6" Type="http://schemas.openxmlformats.org/officeDocument/2006/relationships/hyperlink" Target="https://www.amazon.com/Elegoo-EL-CP-004-Multicolored-Breadboard-arduino/dp/B01EV70C78/ref=sr_1_4?crid=K2CVJNLOIJ2M&amp;dib=eyJ2IjoiMSJ9._--XVj7sIVPW5Oud9uWtGSHZ162tO6_pDczMCIn5t6CZlKUDdTVqkeNumVJlpAQyaJUxzeIkvt5UFjW9hjRszFoUQTnVlzSjBjBGZ7nZLF4AwOAfYHOI2NxsMUB0Fr2GEt7WidpQvafRB8giJ6wqH-zeUpfRKqXlkHLpAk8ImFa-n0aTAB_maLD5FIzyRIB9NQGU7hCgcqVcGwcBHkxVBs--E7BnlDoFYpVuhib7MEs.VIc8m44ovEhG1srI0NDf_cCPAvjoiWPNqgU8q5L1SQs&amp;dib_tag=se&amp;keywords=breadboard+wires&amp;qid=1728265242&amp;sprefix=breadboard+wires%2Caps%2C83&amp;sr=8-4" TargetMode="External"/><Relationship Id="rId7" Type="http://schemas.openxmlformats.org/officeDocument/2006/relationships/hyperlink" Target="https://www.amazon.com/dp/B01ES98QSG?ref=cm_sw_r_cso_cp_apin_dp_T2RY095D9MXFQKM52D0G&amp;ref_=cm_sw_r_cso_cp_apin_dp_T2RY095D9MXFQKM52D0G&amp;social_share=cm_sw_r_cso_cp_apin_dp_T2RY095D9MXFQKM52D0G&amp;peakEvent=2&amp;starsLeft=1&amp;skipTwisterOG=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hyperlink" Target="https://www.alliedmarketresearch.com/car-sharing-market-A0712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9.gif"/></Relationships>
</file>

<file path=ppt/slides/_rels/slide45.xml.rels><?xml version="1.0" encoding="UTF-8" standalone="yes"?><Relationships xmlns="http://schemas.openxmlformats.org/package/2006/relationships"><Relationship Id="rId11" Type="http://schemas.openxmlformats.org/officeDocument/2006/relationships/hyperlink" Target="https://crashstats.nhtsa.dot.gov/Api/Public/ViewPublication/813403.pdf" TargetMode="External"/><Relationship Id="rId10" Type="http://schemas.openxmlformats.org/officeDocument/2006/relationships/hyperlink" Target="https://doi.org/10.23919/eeta.2017.7993218" TargetMode="External"/><Relationship Id="rId13" Type="http://schemas.openxmlformats.org/officeDocument/2006/relationships/hyperlink" Target="https://doi.org/10.1109/TRO.2021.3070124" TargetMode="External"/><Relationship Id="rId12" Type="http://schemas.openxmlformats.org/officeDocument/2006/relationships/hyperlink" Target="https://advocacy.consumerreports.org/research/cr-safety-first-car-crashes-innovation-federal-policy-study/" TargetMode="External"/><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www.alliedmarketresearch.com/car-sharing-market-A07125" TargetMode="External"/><Relationship Id="rId4" Type="http://schemas.openxmlformats.org/officeDocument/2006/relationships/hyperlink" Target="https://nhts.ornl.gov/assets/2022/pub/2022_NHTS_Summary_Travel_Trends.pdf" TargetMode="External"/><Relationship Id="rId9" Type="http://schemas.openxmlformats.org/officeDocument/2006/relationships/hyperlink" Target="https://doi.org/10.22214/ijraset.2023.57169" TargetMode="External"/><Relationship Id="rId5" Type="http://schemas.openxmlformats.org/officeDocument/2006/relationships/hyperlink" Target="https://nhts.ornl.gov/assets/2022/pub/2022_NHTS_Summary_Travel_Trends.pdf" TargetMode="External"/><Relationship Id="rId6" Type="http://schemas.openxmlformats.org/officeDocument/2006/relationships/hyperlink" Target="https://www.nationwidedisabilityrepresentatives.com/blog/avoid-blind-spot-collisions/#:~:text=According%20to%20the%20National%20Highway,year%20in%20the%20United%20States" TargetMode="External"/><Relationship Id="rId7" Type="http://schemas.openxmlformats.org/officeDocument/2006/relationships/hyperlink" Target="https://www.nationwidedisabilityrepresentatives.com/blog/avoid-blind-spot-collisions/#:~:text=According%20to%20the%20National%20Highway,year%20in%20the%20United%20States" TargetMode="External"/><Relationship Id="rId8" Type="http://schemas.openxmlformats.org/officeDocument/2006/relationships/hyperlink" Target="https://worldwide.espacenet.com/publicationDetails/description?CC=KR&amp;NR=102135305B1&amp;KC=B1&amp;FT=D&amp;ND=&amp;date=20200717&amp;DB=EPODOC&amp;locale=" TargetMode="External"/></Relationships>
</file>

<file path=ppt/slides/_rels/slide46.xml.rels><?xml version="1.0" encoding="UTF-8" standalone="yes"?><Relationships xmlns="http://schemas.openxmlformats.org/package/2006/relationships"><Relationship Id="rId11" Type="http://schemas.openxmlformats.org/officeDocument/2006/relationships/hyperlink" Target="https://www.raspberrypi.com/documentation/computers/raspberry-pi.html" TargetMode="External"/><Relationship Id="rId10" Type="http://schemas.openxmlformats.org/officeDocument/2006/relationships/hyperlink" Target="https://www.raspberrypi.com/documentation/computers/raspberry-pi.html" TargetMode="External"/><Relationship Id="rId13" Type="http://schemas.openxmlformats.org/officeDocument/2006/relationships/hyperlink" Target="https://www.farnell.com/datasheets/1626756.pdf" TargetMode="External"/><Relationship Id="rId12" Type="http://schemas.openxmlformats.org/officeDocument/2006/relationships/hyperlink" Target="https://www.amazon.com/Greartisan-Electric-Reduction-Centric-Diameter/" TargetMode="External"/><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www.techtarget.com/iotagenda/definition/microcontroller" TargetMode="External"/><Relationship Id="rId4" Type="http://schemas.openxmlformats.org/officeDocument/2006/relationships/hyperlink" Target="https://www.hotjar.com/conversion-rate-optimization/glossary/eye-tracking/" TargetMode="External"/><Relationship Id="rId9" Type="http://schemas.openxmlformats.org/officeDocument/2006/relationships/hyperlink" Target="https://www.raspberrypi.com/documentation/accessories/camera.html" TargetMode="External"/><Relationship Id="rId15" Type="http://schemas.openxmlformats.org/officeDocument/2006/relationships/hyperlink" Target="https://www.st.com/en/motor-drivers/l293d.html" TargetMode="External"/><Relationship Id="rId14" Type="http://schemas.openxmlformats.org/officeDocument/2006/relationships/hyperlink" Target="https://www.farnell.com/datasheets/1626756.pdf" TargetMode="External"/><Relationship Id="rId17" Type="http://schemas.openxmlformats.org/officeDocument/2006/relationships/hyperlink" Target="http://www.zdnet.com/article/raspberry-pi-alternative-new-odroid-c4-undercuts-4gb-raspberry-pi-4-by-5/" TargetMode="External"/><Relationship Id="rId16" Type="http://schemas.openxmlformats.org/officeDocument/2006/relationships/hyperlink" Target="https://www.mouser.com/c/embedded-solutions/computing/single-board-computers/?processor%20type=BCM2711&amp;srsltid=AfmBOoqubikgt8DDLqpXl2IOnmWyuWNTJ1DhlnVO81pf9ozFwo7dw0vg" TargetMode="External"/><Relationship Id="rId5" Type="http://schemas.openxmlformats.org/officeDocument/2006/relationships/hyperlink" Target="https://www.sciencedirect.com/science/article/pii/S0386111219300020" TargetMode="External"/><Relationship Id="rId19" Type="http://schemas.openxmlformats.org/officeDocument/2006/relationships/hyperlink" Target="https://www.uline.com/Product/Detail/S-15608/Batteries/Duracell-Procell-9V-Alkaline-Batteries" TargetMode="External"/><Relationship Id="rId6" Type="http://schemas.openxmlformats.org/officeDocument/2006/relationships/hyperlink" Target="https://www.forbes.com/advisor/car-insurance/car-ownership-statistics/" TargetMode="External"/><Relationship Id="rId18" Type="http://schemas.openxmlformats.org/officeDocument/2006/relationships/hyperlink" Target="https://www.mouser.com/ProductDetail/STMicroelectronics/L293D?qs=gr8Zi5OG3MgMJ1ICDzLQbg%3D%3D" TargetMode="External"/><Relationship Id="rId7" Type="http://schemas.openxmlformats.org/officeDocument/2006/relationships/hyperlink" Target="https://data.census.gov/table/ACSDP5Y2022.DP04?moe=true" TargetMode="External"/><Relationship Id="rId8" Type="http://schemas.openxmlformats.org/officeDocument/2006/relationships/hyperlink" Target="https://www.raspberrypi.com/documentation/accessories/camera.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www.mouser.com/ProductDetail/GCT/USB1100-30-A?qs=KUoIvG%2F9IlYMwAnnOCZOvw%3D%3D" TargetMode="External"/><Relationship Id="rId4" Type="http://schemas.openxmlformats.org/officeDocument/2006/relationships/hyperlink" Target="https://www.mouser.com/ProductDetail/Yamaichi-Electronics/PKS019-4011-0?qs=6DDkx98%252BHnB4M72oyP%252BmZw%3D%3D" TargetMode="External"/><Relationship Id="rId5" Type="http://schemas.openxmlformats.org/officeDocument/2006/relationships/hyperlink" Target="https://www.mouser.com/ProductDetail/Pulse-Electronics/J0006D01BNL?qs=Lrve3rxDCt%2F1lZUUYgtZhg%3D%3D" TargetMode="External"/><Relationship Id="rId6" Type="http://schemas.openxmlformats.org/officeDocument/2006/relationships/hyperlink" Target="https://www.mouser.com/ProductDetail/DFRobot/FIT0096?qs=sGAEpiMZZMu%252BmKbOcEVhFcmX8AApVjboayDYXn1z99r%252Bv3XwBVNlZg%3D%3D" TargetMode="External"/><Relationship Id="rId7" Type="http://schemas.openxmlformats.org/officeDocument/2006/relationships/hyperlink" Target="https://www.uxcell.com/10rpm-electric-geared-motor-micro-speed-reduction-motor-gear-box-with-terminals-p-1209800.html" TargetMode="External"/><Relationship Id="rId8" Type="http://schemas.openxmlformats.org/officeDocument/2006/relationships/hyperlink" Target="https://www.sciencedirect.com/science/article/abs/pii/S1369847815001606"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7.png"/><Relationship Id="rId5"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49" name="Shape 49"/>
        <p:cNvGrpSpPr/>
        <p:nvPr/>
      </p:nvGrpSpPr>
      <p:grpSpPr>
        <a:xfrm>
          <a:off x="0" y="0"/>
          <a:ext cx="0" cy="0"/>
          <a:chOff x="0" y="0"/>
          <a:chExt cx="0" cy="0"/>
        </a:xfrm>
      </p:grpSpPr>
      <p:pic>
        <p:nvPicPr>
          <p:cNvPr id="50" name="Google Shape;50;p1"/>
          <p:cNvPicPr preferRelativeResize="0"/>
          <p:nvPr/>
        </p:nvPicPr>
        <p:blipFill>
          <a:blip r:embed="rId3">
            <a:alphaModFix/>
          </a:blip>
          <a:stretch>
            <a:fillRect/>
          </a:stretch>
        </p:blipFill>
        <p:spPr>
          <a:xfrm>
            <a:off x="4866275" y="1737774"/>
            <a:ext cx="3719871" cy="2934149"/>
          </a:xfrm>
          <a:prstGeom prst="rect">
            <a:avLst/>
          </a:prstGeom>
          <a:noFill/>
          <a:ln>
            <a:noFill/>
          </a:ln>
        </p:spPr>
      </p:pic>
      <p:sp>
        <p:nvSpPr>
          <p:cNvPr id="51" name="Google Shape;51;p1"/>
          <p:cNvSpPr/>
          <p:nvPr/>
        </p:nvSpPr>
        <p:spPr>
          <a:xfrm>
            <a:off x="0" y="0"/>
            <a:ext cx="9139971" cy="514124"/>
          </a:xfrm>
          <a:custGeom>
            <a:rect b="b" l="l" r="r" t="t"/>
            <a:pathLst>
              <a:path extrusionOk="0" h="375273" w="3335756">
                <a:moveTo>
                  <a:pt x="0" y="0"/>
                </a:moveTo>
                <a:lnTo>
                  <a:pt x="3335756" y="0"/>
                </a:lnTo>
                <a:lnTo>
                  <a:pt x="3335756"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 name="Google Shape;52;p1"/>
          <p:cNvSpPr/>
          <p:nvPr/>
        </p:nvSpPr>
        <p:spPr>
          <a:xfrm flipH="1">
            <a:off x="9140398" y="0"/>
            <a:ext cx="8339" cy="514124"/>
          </a:xfrm>
          <a:custGeom>
            <a:rect b="b" l="l" r="r" t="t"/>
            <a:pathLst>
              <a:path extrusionOk="0" h="375273" w="3335756">
                <a:moveTo>
                  <a:pt x="0" y="0"/>
                </a:moveTo>
                <a:lnTo>
                  <a:pt x="3335756" y="0"/>
                </a:lnTo>
                <a:lnTo>
                  <a:pt x="3335756"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 name="Google Shape;53;p1"/>
          <p:cNvSpPr txBox="1"/>
          <p:nvPr/>
        </p:nvSpPr>
        <p:spPr>
          <a:xfrm>
            <a:off x="299675" y="733950"/>
            <a:ext cx="8720400" cy="177780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000000"/>
              </a:buClr>
              <a:buSzPts val="4800"/>
              <a:buFont typeface="Arial"/>
              <a:buNone/>
            </a:pPr>
            <a:r>
              <a:rPr b="1" i="0" lang="en" sz="5500" u="none" cap="none" strike="noStrike">
                <a:solidFill>
                  <a:srgbClr val="EDDED2"/>
                </a:solidFill>
                <a:latin typeface="Poppins SemiBold"/>
                <a:ea typeface="Poppins SemiBold"/>
                <a:cs typeface="Poppins SemiBold"/>
                <a:sym typeface="Poppins SemiBold"/>
              </a:rPr>
              <a:t>AUTOMATIC REAR-VIEW MIRROR</a:t>
            </a:r>
            <a:endParaRPr b="0" i="0" sz="1500" u="none" cap="none" strike="noStrike">
              <a:solidFill>
                <a:srgbClr val="000000"/>
              </a:solidFill>
              <a:latin typeface="Arial"/>
              <a:ea typeface="Arial"/>
              <a:cs typeface="Arial"/>
              <a:sym typeface="Arial"/>
            </a:endParaRPr>
          </a:p>
        </p:txBody>
      </p:sp>
      <p:sp>
        <p:nvSpPr>
          <p:cNvPr id="54" name="Google Shape;54;p1"/>
          <p:cNvSpPr txBox="1"/>
          <p:nvPr/>
        </p:nvSpPr>
        <p:spPr>
          <a:xfrm>
            <a:off x="299675" y="4160700"/>
            <a:ext cx="4858500" cy="138600"/>
          </a:xfrm>
          <a:prstGeom prst="rect">
            <a:avLst/>
          </a:prstGeom>
          <a:noFill/>
          <a:ln>
            <a:noFill/>
          </a:ln>
        </p:spPr>
        <p:txBody>
          <a:bodyPr anchorCtr="0" anchor="t" bIns="0" lIns="0" spcFirstLastPara="1" rIns="0" wrap="square" tIns="0">
            <a:spAutoFit/>
          </a:bodyPr>
          <a:lstStyle/>
          <a:p>
            <a:pPr indent="0" lvl="0" marL="0" marR="0" rtl="0" algn="l">
              <a:lnSpc>
                <a:spcPct val="140021"/>
              </a:lnSpc>
              <a:spcBef>
                <a:spcPts val="0"/>
              </a:spcBef>
              <a:spcAft>
                <a:spcPts val="0"/>
              </a:spcAft>
              <a:buClr>
                <a:srgbClr val="000000"/>
              </a:buClr>
              <a:buSzPts val="900"/>
              <a:buFont typeface="Arial"/>
              <a:buNone/>
            </a:pPr>
            <a:r>
              <a:rPr b="0" i="0" lang="en" sz="900" u="none" cap="none" strike="noStrike">
                <a:solidFill>
                  <a:srgbClr val="FFFFFF"/>
                </a:solidFill>
                <a:latin typeface="Arial"/>
                <a:ea typeface="Arial"/>
                <a:cs typeface="Arial"/>
                <a:sym typeface="Arial"/>
              </a:rPr>
              <a:t>By: </a:t>
            </a:r>
            <a:r>
              <a:rPr b="0" i="0" lang="en" sz="900" u="none" cap="none" strike="noStrike">
                <a:solidFill>
                  <a:srgbClr val="FFFFFF"/>
                </a:solidFill>
                <a:latin typeface="Arial"/>
                <a:ea typeface="Arial"/>
                <a:cs typeface="Arial"/>
                <a:sym typeface="Arial"/>
              </a:rPr>
              <a:t>Diego Andrade, </a:t>
            </a:r>
            <a:r>
              <a:rPr b="0" i="0" lang="en" sz="900" u="none" cap="none" strike="noStrike">
                <a:solidFill>
                  <a:srgbClr val="FFFFFF"/>
                </a:solidFill>
                <a:latin typeface="Arial"/>
                <a:ea typeface="Arial"/>
                <a:cs typeface="Arial"/>
                <a:sym typeface="Arial"/>
              </a:rPr>
              <a:t>Valentina Clavijo, Kyuung (Casey) Cha, Nigel Ng, Mohammad Rahman</a:t>
            </a:r>
            <a:endParaRPr b="0" i="0" sz="700" u="none" cap="none" strike="noStrike">
              <a:solidFill>
                <a:srgbClr val="000000"/>
              </a:solidFill>
              <a:latin typeface="Arial"/>
              <a:ea typeface="Arial"/>
              <a:cs typeface="Arial"/>
              <a:sym typeface="Arial"/>
            </a:endParaRPr>
          </a:p>
        </p:txBody>
      </p:sp>
      <p:sp>
        <p:nvSpPr>
          <p:cNvPr id="55" name="Google Shape;55;p1"/>
          <p:cNvSpPr txBox="1"/>
          <p:nvPr/>
        </p:nvSpPr>
        <p:spPr>
          <a:xfrm>
            <a:off x="299675" y="4463650"/>
            <a:ext cx="4566600" cy="33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chemeClr val="dk1"/>
              </a:buClr>
              <a:buSzPts val="900"/>
              <a:buFont typeface="Arial"/>
              <a:buNone/>
            </a:pPr>
            <a:r>
              <a:rPr b="0" i="0" lang="en" sz="900" u="none" cap="none" strike="noStrike">
                <a:solidFill>
                  <a:schemeClr val="dk1"/>
                </a:solidFill>
                <a:latin typeface="Arial"/>
                <a:ea typeface="Arial"/>
                <a:cs typeface="Arial"/>
                <a:sym typeface="Arial"/>
              </a:rPr>
              <a:t>PROFESSOR: ALEX BLINDER | COURSE: ECET 400 | DATE: DECEMBER 2, 2024</a:t>
            </a:r>
            <a:endParaRPr b="0" i="0" sz="900" u="none" cap="none" strike="noStrike">
              <a:solidFill>
                <a:schemeClr val="dk1"/>
              </a:solidFill>
              <a:latin typeface="Arial"/>
              <a:ea typeface="Arial"/>
              <a:cs typeface="Arial"/>
              <a:sym typeface="Arial"/>
            </a:endParaRPr>
          </a:p>
          <a:p>
            <a:pPr indent="0" lvl="0" marL="0" marR="0" rtl="0" algn="l">
              <a:lnSpc>
                <a:spcPct val="140021"/>
              </a:lnSpc>
              <a:spcBef>
                <a:spcPts val="0"/>
              </a:spcBef>
              <a:spcAft>
                <a:spcPts val="0"/>
              </a:spcAft>
              <a:buClr>
                <a:srgbClr val="000000"/>
              </a:buClr>
              <a:buSzPts val="900"/>
              <a:buFont typeface="Arial"/>
              <a:buNone/>
            </a:pPr>
            <a:r>
              <a:t/>
            </a:r>
            <a:endParaRPr b="0" i="0" sz="900" u="none" cap="none" strike="noStrike">
              <a:solidFill>
                <a:srgbClr val="FFFFFF"/>
              </a:solidFill>
              <a:latin typeface="Arial"/>
              <a:ea typeface="Arial"/>
              <a:cs typeface="Arial"/>
              <a:sym typeface="Arial"/>
            </a:endParaRPr>
          </a:p>
        </p:txBody>
      </p:sp>
      <p:sp>
        <p:nvSpPr>
          <p:cNvPr id="56" name="Google Shape;56;p1"/>
          <p:cNvSpPr/>
          <p:nvPr/>
        </p:nvSpPr>
        <p:spPr>
          <a:xfrm rot="5400000">
            <a:off x="-308550" y="2880300"/>
            <a:ext cx="912300" cy="295200"/>
          </a:xfrm>
          <a:prstGeom prst="triangle">
            <a:avLst>
              <a:gd fmla="val 50000" name="adj"/>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0" name="Shape 180"/>
        <p:cNvGrpSpPr/>
        <p:nvPr/>
      </p:nvGrpSpPr>
      <p:grpSpPr>
        <a:xfrm>
          <a:off x="0" y="0"/>
          <a:ext cx="0" cy="0"/>
          <a:chOff x="0" y="0"/>
          <a:chExt cx="0" cy="0"/>
        </a:xfrm>
      </p:grpSpPr>
      <p:sp>
        <p:nvSpPr>
          <p:cNvPr id="181" name="Google Shape;181;p19"/>
          <p:cNvSpPr txBox="1"/>
          <p:nvPr/>
        </p:nvSpPr>
        <p:spPr>
          <a:xfrm>
            <a:off x="233364" y="675653"/>
            <a:ext cx="8582024" cy="632033"/>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Top Level Block Diagram</a:t>
            </a:r>
            <a:endParaRPr b="0" i="0" sz="700" u="none" cap="none" strike="noStrike">
              <a:solidFill>
                <a:srgbClr val="000000"/>
              </a:solidFill>
              <a:latin typeface="Arial"/>
              <a:ea typeface="Arial"/>
              <a:cs typeface="Arial"/>
              <a:sym typeface="Arial"/>
            </a:endParaRPr>
          </a:p>
        </p:txBody>
      </p:sp>
      <p:sp>
        <p:nvSpPr>
          <p:cNvPr id="182" name="Google Shape;182;p19"/>
          <p:cNvSpPr/>
          <p:nvPr/>
        </p:nvSpPr>
        <p:spPr>
          <a:xfrm>
            <a:off x="5273439" y="0"/>
            <a:ext cx="3870561" cy="514350"/>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19"/>
          <p:cNvSpPr/>
          <p:nvPr/>
        </p:nvSpPr>
        <p:spPr>
          <a:xfrm>
            <a:off x="0" y="0"/>
            <a:ext cx="5273439" cy="514350"/>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 name="Google Shape;18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185" name="Google Shape;185;p19"/>
          <p:cNvPicPr preferRelativeResize="0"/>
          <p:nvPr/>
        </p:nvPicPr>
        <p:blipFill>
          <a:blip r:embed="rId3">
            <a:alphaModFix/>
          </a:blip>
          <a:stretch>
            <a:fillRect/>
          </a:stretch>
        </p:blipFill>
        <p:spPr>
          <a:xfrm>
            <a:off x="0" y="1817009"/>
            <a:ext cx="9143999" cy="154355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89" name="Shape 189"/>
        <p:cNvGrpSpPr/>
        <p:nvPr/>
      </p:nvGrpSpPr>
      <p:grpSpPr>
        <a:xfrm>
          <a:off x="0" y="0"/>
          <a:ext cx="0" cy="0"/>
          <a:chOff x="0" y="0"/>
          <a:chExt cx="0" cy="0"/>
        </a:xfrm>
      </p:grpSpPr>
      <p:sp>
        <p:nvSpPr>
          <p:cNvPr id="190" name="Google Shape;190;p20"/>
          <p:cNvSpPr txBox="1"/>
          <p:nvPr/>
        </p:nvSpPr>
        <p:spPr>
          <a:xfrm>
            <a:off x="233364" y="675653"/>
            <a:ext cx="8582024" cy="632033"/>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Second Level Block Diagram</a:t>
            </a:r>
            <a:endParaRPr b="0" i="0" sz="700" u="none" cap="none" strike="noStrike">
              <a:solidFill>
                <a:srgbClr val="000000"/>
              </a:solidFill>
              <a:latin typeface="Arial"/>
              <a:ea typeface="Arial"/>
              <a:cs typeface="Arial"/>
              <a:sym typeface="Arial"/>
            </a:endParaRPr>
          </a:p>
        </p:txBody>
      </p:sp>
      <p:sp>
        <p:nvSpPr>
          <p:cNvPr id="191" name="Google Shape;191;p20"/>
          <p:cNvSpPr/>
          <p:nvPr/>
        </p:nvSpPr>
        <p:spPr>
          <a:xfrm>
            <a:off x="5273439" y="0"/>
            <a:ext cx="3870561" cy="514350"/>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 name="Google Shape;192;p20"/>
          <p:cNvSpPr/>
          <p:nvPr/>
        </p:nvSpPr>
        <p:spPr>
          <a:xfrm>
            <a:off x="0" y="0"/>
            <a:ext cx="5273439" cy="514350"/>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 name="Google Shape;19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194" name="Google Shape;194;p20"/>
          <p:cNvPicPr preferRelativeResize="0"/>
          <p:nvPr/>
        </p:nvPicPr>
        <p:blipFill>
          <a:blip r:embed="rId3">
            <a:alphaModFix/>
          </a:blip>
          <a:stretch>
            <a:fillRect/>
          </a:stretch>
        </p:blipFill>
        <p:spPr>
          <a:xfrm>
            <a:off x="1271162" y="1307675"/>
            <a:ext cx="6601674" cy="3639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198" name="Shape 198"/>
        <p:cNvGrpSpPr/>
        <p:nvPr/>
      </p:nvGrpSpPr>
      <p:grpSpPr>
        <a:xfrm>
          <a:off x="0" y="0"/>
          <a:ext cx="0" cy="0"/>
          <a:chOff x="0" y="0"/>
          <a:chExt cx="0" cy="0"/>
        </a:xfrm>
      </p:grpSpPr>
      <p:sp>
        <p:nvSpPr>
          <p:cNvPr id="199" name="Google Shape;199;p11"/>
          <p:cNvSpPr txBox="1"/>
          <p:nvPr/>
        </p:nvSpPr>
        <p:spPr>
          <a:xfrm>
            <a:off x="351629" y="629988"/>
            <a:ext cx="8457975" cy="478272"/>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2800"/>
              <a:buFont typeface="Arial"/>
              <a:buNone/>
            </a:pPr>
            <a:r>
              <a:rPr b="0" i="0" lang="en" sz="2800" u="none" cap="none" strike="noStrike">
                <a:solidFill>
                  <a:srgbClr val="000000"/>
                </a:solidFill>
                <a:latin typeface="Poppins SemiBold"/>
                <a:ea typeface="Poppins SemiBold"/>
                <a:cs typeface="Poppins SemiBold"/>
                <a:sym typeface="Poppins SemiBold"/>
              </a:rPr>
              <a:t>Final Prototype Requirements</a:t>
            </a:r>
            <a:endParaRPr b="0" i="0" sz="1050" u="none" cap="none" strike="noStrike">
              <a:solidFill>
                <a:srgbClr val="000000"/>
              </a:solidFill>
              <a:latin typeface="Poppins SemiBold"/>
              <a:ea typeface="Poppins SemiBold"/>
              <a:cs typeface="Poppins SemiBold"/>
              <a:sym typeface="Poppins SemiBold"/>
            </a:endParaRPr>
          </a:p>
        </p:txBody>
      </p:sp>
      <p:grpSp>
        <p:nvGrpSpPr>
          <p:cNvPr id="200" name="Google Shape;200;p11"/>
          <p:cNvGrpSpPr/>
          <p:nvPr/>
        </p:nvGrpSpPr>
        <p:grpSpPr>
          <a:xfrm>
            <a:off x="1017450" y="1718050"/>
            <a:ext cx="1357204" cy="281212"/>
            <a:chOff x="984101" y="1400596"/>
            <a:chExt cx="1357204" cy="293878"/>
          </a:xfrm>
        </p:grpSpPr>
        <p:sp>
          <p:nvSpPr>
            <p:cNvPr id="201" name="Google Shape;201;p11"/>
            <p:cNvSpPr/>
            <p:nvPr/>
          </p:nvSpPr>
          <p:spPr>
            <a:xfrm>
              <a:off x="984105" y="1413374"/>
              <a:ext cx="1357200" cy="281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2" name="Google Shape;202;p11"/>
            <p:cNvSpPr txBox="1"/>
            <p:nvPr/>
          </p:nvSpPr>
          <p:spPr>
            <a:xfrm>
              <a:off x="984101" y="1400596"/>
              <a:ext cx="1357200" cy="2937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0" i="0" lang="en" sz="1100" u="none" cap="none" strike="noStrike">
                  <a:solidFill>
                    <a:schemeClr val="dk1"/>
                  </a:solidFill>
                  <a:latin typeface="Arial"/>
                  <a:ea typeface="Arial"/>
                  <a:cs typeface="Arial"/>
                  <a:sym typeface="Arial"/>
                </a:rPr>
                <a:t>Software</a:t>
              </a:r>
              <a:endParaRPr/>
            </a:p>
          </p:txBody>
        </p:sp>
      </p:grpSp>
      <p:sp>
        <p:nvSpPr>
          <p:cNvPr id="203" name="Google Shape;20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pic>
        <p:nvPicPr>
          <p:cNvPr id="204" name="Google Shape;204;p11"/>
          <p:cNvPicPr preferRelativeResize="0"/>
          <p:nvPr/>
        </p:nvPicPr>
        <p:blipFill rotWithShape="1">
          <a:blip r:embed="rId3">
            <a:alphaModFix/>
          </a:blip>
          <a:srcRect b="0" l="0" r="0" t="0"/>
          <a:stretch/>
        </p:blipFill>
        <p:spPr>
          <a:xfrm>
            <a:off x="6077200" y="2103400"/>
            <a:ext cx="2692475" cy="2165425"/>
          </a:xfrm>
          <a:prstGeom prst="rect">
            <a:avLst/>
          </a:prstGeom>
          <a:noFill/>
          <a:ln>
            <a:noFill/>
          </a:ln>
        </p:spPr>
      </p:pic>
      <p:pic>
        <p:nvPicPr>
          <p:cNvPr id="205" name="Google Shape;205;p11"/>
          <p:cNvPicPr preferRelativeResize="0"/>
          <p:nvPr/>
        </p:nvPicPr>
        <p:blipFill rotWithShape="1">
          <a:blip r:embed="rId4">
            <a:alphaModFix/>
          </a:blip>
          <a:srcRect b="0" l="0" r="0" t="0"/>
          <a:stretch/>
        </p:blipFill>
        <p:spPr>
          <a:xfrm>
            <a:off x="311700" y="2132400"/>
            <a:ext cx="2768800" cy="2165425"/>
          </a:xfrm>
          <a:prstGeom prst="rect">
            <a:avLst/>
          </a:prstGeom>
          <a:noFill/>
          <a:ln>
            <a:noFill/>
          </a:ln>
        </p:spPr>
      </p:pic>
      <p:pic>
        <p:nvPicPr>
          <p:cNvPr id="206" name="Google Shape;206;p11"/>
          <p:cNvPicPr preferRelativeResize="0"/>
          <p:nvPr/>
        </p:nvPicPr>
        <p:blipFill rotWithShape="1">
          <a:blip r:embed="rId5">
            <a:alphaModFix/>
          </a:blip>
          <a:srcRect b="0" l="0" r="0" t="0"/>
          <a:stretch/>
        </p:blipFill>
        <p:spPr>
          <a:xfrm>
            <a:off x="3382774" y="2132400"/>
            <a:ext cx="2395686" cy="2165425"/>
          </a:xfrm>
          <a:prstGeom prst="rect">
            <a:avLst/>
          </a:prstGeom>
          <a:noFill/>
          <a:ln>
            <a:noFill/>
          </a:ln>
        </p:spPr>
      </p:pic>
      <p:sp>
        <p:nvSpPr>
          <p:cNvPr id="207" name="Google Shape;207;p11"/>
          <p:cNvSpPr/>
          <p:nvPr/>
        </p:nvSpPr>
        <p:spPr>
          <a:xfrm>
            <a:off x="0" y="0"/>
            <a:ext cx="9144000" cy="54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8" name="Google Shape;208;p11"/>
          <p:cNvGrpSpPr/>
          <p:nvPr/>
        </p:nvGrpSpPr>
        <p:grpSpPr>
          <a:xfrm>
            <a:off x="3901948" y="1730945"/>
            <a:ext cx="1357322" cy="281109"/>
            <a:chOff x="984095" y="1400591"/>
            <a:chExt cx="1357322" cy="293771"/>
          </a:xfrm>
        </p:grpSpPr>
        <p:sp>
          <p:nvSpPr>
            <p:cNvPr id="209" name="Google Shape;209;p11"/>
            <p:cNvSpPr/>
            <p:nvPr/>
          </p:nvSpPr>
          <p:spPr>
            <a:xfrm>
              <a:off x="984105" y="1413374"/>
              <a:ext cx="1357312" cy="2809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0" name="Google Shape;210;p11"/>
            <p:cNvSpPr txBox="1"/>
            <p:nvPr/>
          </p:nvSpPr>
          <p:spPr>
            <a:xfrm>
              <a:off x="984095" y="1400591"/>
              <a:ext cx="1357200" cy="2874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0" i="0" lang="en" sz="1100" u="none" cap="none" strike="noStrike">
                  <a:solidFill>
                    <a:schemeClr val="dk1"/>
                  </a:solidFill>
                  <a:latin typeface="Arial"/>
                  <a:ea typeface="Arial"/>
                  <a:cs typeface="Arial"/>
                  <a:sym typeface="Arial"/>
                </a:rPr>
                <a:t>Hardware</a:t>
              </a:r>
              <a:endParaRPr/>
            </a:p>
          </p:txBody>
        </p:sp>
      </p:grpSp>
      <p:grpSp>
        <p:nvGrpSpPr>
          <p:cNvPr id="211" name="Google Shape;211;p11"/>
          <p:cNvGrpSpPr/>
          <p:nvPr/>
        </p:nvGrpSpPr>
        <p:grpSpPr>
          <a:xfrm>
            <a:off x="6747775" y="1720345"/>
            <a:ext cx="1484693" cy="281105"/>
            <a:chOff x="984046" y="1413374"/>
            <a:chExt cx="1357371" cy="281105"/>
          </a:xfrm>
        </p:grpSpPr>
        <p:sp>
          <p:nvSpPr>
            <p:cNvPr id="212" name="Google Shape;212;p11"/>
            <p:cNvSpPr/>
            <p:nvPr/>
          </p:nvSpPr>
          <p:spPr>
            <a:xfrm>
              <a:off x="984105" y="1413374"/>
              <a:ext cx="1357312" cy="28098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13" name="Google Shape;213;p11"/>
            <p:cNvSpPr txBox="1"/>
            <p:nvPr/>
          </p:nvSpPr>
          <p:spPr>
            <a:xfrm>
              <a:off x="984046" y="1413379"/>
              <a:ext cx="1357200" cy="281100"/>
            </a:xfrm>
            <a:prstGeom prst="rect">
              <a:avLst/>
            </a:prstGeom>
            <a:noFill/>
            <a:ln>
              <a:noFill/>
            </a:ln>
          </p:spPr>
          <p:txBody>
            <a:bodyPr anchorCtr="0" anchor="ctr" bIns="0" lIns="0" spcFirstLastPara="1" rIns="0" wrap="square" tIns="0">
              <a:noAutofit/>
            </a:bodyPr>
            <a:lstStyle/>
            <a:p>
              <a:pPr indent="0" lvl="0" marL="0" marR="0" rtl="0" algn="ctr">
                <a:lnSpc>
                  <a:spcPct val="150000"/>
                </a:lnSpc>
                <a:spcBef>
                  <a:spcPts val="0"/>
                </a:spcBef>
                <a:spcAft>
                  <a:spcPts val="0"/>
                </a:spcAft>
                <a:buNone/>
              </a:pPr>
              <a:r>
                <a:rPr b="0" i="0" lang="en" sz="1100" u="none" cap="none" strike="noStrike">
                  <a:solidFill>
                    <a:schemeClr val="dk1"/>
                  </a:solidFill>
                  <a:latin typeface="Arial"/>
                  <a:ea typeface="Arial"/>
                  <a:cs typeface="Arial"/>
                  <a:sym typeface="Arial"/>
                </a:rPr>
                <a:t>Embedded Systems</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246950" y="64241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Software Overview</a:t>
            </a:r>
            <a:endParaRPr/>
          </a:p>
        </p:txBody>
      </p:sp>
      <p:sp>
        <p:nvSpPr>
          <p:cNvPr id="219" name="Google Shape;219;p12"/>
          <p:cNvSpPr txBox="1"/>
          <p:nvPr>
            <p:ph idx="1" type="body"/>
          </p:nvPr>
        </p:nvSpPr>
        <p:spPr>
          <a:xfrm>
            <a:off x="246950" y="1482150"/>
            <a:ext cx="2758200" cy="31509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90000"/>
              </a:lnSpc>
              <a:spcBef>
                <a:spcPts val="0"/>
              </a:spcBef>
              <a:spcAft>
                <a:spcPts val="0"/>
              </a:spcAft>
              <a:buSzPts val="770"/>
              <a:buNone/>
            </a:pPr>
            <a:r>
              <a:rPr lang="en" sz="1600">
                <a:solidFill>
                  <a:schemeClr val="dk1"/>
                </a:solidFill>
                <a:latin typeface="Arial"/>
                <a:ea typeface="Arial"/>
                <a:cs typeface="Arial"/>
                <a:sym typeface="Arial"/>
              </a:rPr>
              <a:t>Summary</a:t>
            </a:r>
            <a:endParaRPr sz="1200">
              <a:solidFill>
                <a:schemeClr val="dk1"/>
              </a:solidFill>
              <a:latin typeface="Arial"/>
              <a:ea typeface="Arial"/>
              <a:cs typeface="Arial"/>
              <a:sym typeface="Arial"/>
            </a:endParaRPr>
          </a:p>
          <a:p>
            <a:pPr indent="0" lvl="0" marL="0" rtl="0" algn="l">
              <a:lnSpc>
                <a:spcPct val="190000"/>
              </a:lnSpc>
              <a:spcBef>
                <a:spcPts val="0"/>
              </a:spcBef>
              <a:spcAft>
                <a:spcPts val="0"/>
              </a:spcAft>
              <a:buSzPts val="770"/>
              <a:buNone/>
            </a:pPr>
            <a:r>
              <a:rPr b="1" lang="en" sz="1200">
                <a:solidFill>
                  <a:schemeClr val="dk1"/>
                </a:solidFill>
                <a:latin typeface="Arial"/>
                <a:ea typeface="Arial"/>
                <a:cs typeface="Arial"/>
                <a:sym typeface="Arial"/>
              </a:rPr>
              <a:t>Python: </a:t>
            </a:r>
            <a:r>
              <a:rPr lang="en" sz="1200">
                <a:solidFill>
                  <a:schemeClr val="dk1"/>
                </a:solidFill>
                <a:latin typeface="Arial"/>
                <a:ea typeface="Arial"/>
                <a:cs typeface="Arial"/>
                <a:sym typeface="Arial"/>
              </a:rPr>
              <a:t>main programming language </a:t>
            </a:r>
            <a:endParaRPr sz="1200">
              <a:solidFill>
                <a:schemeClr val="dk1"/>
              </a:solidFill>
              <a:latin typeface="Arial"/>
              <a:ea typeface="Arial"/>
              <a:cs typeface="Arial"/>
              <a:sym typeface="Arial"/>
            </a:endParaRPr>
          </a:p>
          <a:p>
            <a:pPr indent="0" lvl="0" marL="0" rtl="0" algn="l">
              <a:lnSpc>
                <a:spcPct val="190000"/>
              </a:lnSpc>
              <a:spcBef>
                <a:spcPts val="0"/>
              </a:spcBef>
              <a:spcAft>
                <a:spcPts val="0"/>
              </a:spcAft>
              <a:buSzPts val="770"/>
              <a:buNone/>
            </a:pPr>
            <a:r>
              <a:rPr b="1" lang="en" sz="1200">
                <a:solidFill>
                  <a:schemeClr val="dk1"/>
                </a:solidFill>
                <a:latin typeface="Arial"/>
                <a:ea typeface="Arial"/>
                <a:cs typeface="Arial"/>
                <a:sym typeface="Arial"/>
              </a:rPr>
              <a:t>MediaPipe</a:t>
            </a:r>
            <a:r>
              <a:rPr lang="en" sz="1200">
                <a:solidFill>
                  <a:schemeClr val="dk1"/>
                </a:solidFill>
                <a:latin typeface="Arial"/>
                <a:ea typeface="Arial"/>
                <a:cs typeface="Arial"/>
                <a:sym typeface="Arial"/>
              </a:rPr>
              <a:t>: </a:t>
            </a:r>
            <a:r>
              <a:rPr lang="en" sz="1200">
                <a:solidFill>
                  <a:schemeClr val="dk1"/>
                </a:solidFill>
              </a:rPr>
              <a:t>computer vision library</a:t>
            </a:r>
            <a:endParaRPr sz="1200">
              <a:solidFill>
                <a:schemeClr val="dk1"/>
              </a:solidFill>
              <a:latin typeface="Arial"/>
              <a:ea typeface="Arial"/>
              <a:cs typeface="Arial"/>
              <a:sym typeface="Arial"/>
            </a:endParaRPr>
          </a:p>
          <a:p>
            <a:pPr indent="0" lvl="0" marL="0" rtl="0" algn="l">
              <a:lnSpc>
                <a:spcPct val="190000"/>
              </a:lnSpc>
              <a:spcBef>
                <a:spcPts val="0"/>
              </a:spcBef>
              <a:spcAft>
                <a:spcPts val="0"/>
              </a:spcAft>
              <a:buSzPts val="770"/>
              <a:buNone/>
            </a:pPr>
            <a:r>
              <a:rPr b="1" lang="en" sz="1200">
                <a:solidFill>
                  <a:schemeClr val="dk1"/>
                </a:solidFill>
                <a:latin typeface="Arial"/>
                <a:ea typeface="Arial"/>
                <a:cs typeface="Arial"/>
                <a:sym typeface="Arial"/>
              </a:rPr>
              <a:t>OpenCV</a:t>
            </a:r>
            <a:r>
              <a:rPr lang="en" sz="1200">
                <a:solidFill>
                  <a:schemeClr val="dk1"/>
                </a:solidFill>
                <a:latin typeface="Arial"/>
                <a:ea typeface="Arial"/>
                <a:cs typeface="Arial"/>
                <a:sym typeface="Arial"/>
              </a:rPr>
              <a:t>: video capturing</a:t>
            </a:r>
            <a:endParaRPr sz="1200">
              <a:solidFill>
                <a:schemeClr val="dk1"/>
              </a:solidFill>
              <a:latin typeface="Arial"/>
              <a:ea typeface="Arial"/>
              <a:cs typeface="Arial"/>
              <a:sym typeface="Arial"/>
            </a:endParaRPr>
          </a:p>
          <a:p>
            <a:pPr indent="0" lvl="0" marL="0" rtl="0" algn="l">
              <a:lnSpc>
                <a:spcPct val="190000"/>
              </a:lnSpc>
              <a:spcBef>
                <a:spcPts val="0"/>
              </a:spcBef>
              <a:spcAft>
                <a:spcPts val="0"/>
              </a:spcAft>
              <a:buSzPts val="770"/>
              <a:buNone/>
            </a:pPr>
            <a:r>
              <a:rPr b="1" lang="en" sz="1200">
                <a:solidFill>
                  <a:schemeClr val="dk1"/>
                </a:solidFill>
              </a:rPr>
              <a:t>PyGame</a:t>
            </a:r>
            <a:r>
              <a:rPr lang="en" sz="1200">
                <a:solidFill>
                  <a:schemeClr val="dk1"/>
                </a:solidFill>
              </a:rPr>
              <a:t>: controller input</a:t>
            </a:r>
            <a:endParaRPr sz="1200">
              <a:solidFill>
                <a:schemeClr val="dk1"/>
              </a:solidFill>
            </a:endParaRPr>
          </a:p>
          <a:p>
            <a:pPr indent="0" lvl="0" marL="0" rtl="0" algn="just">
              <a:lnSpc>
                <a:spcPct val="190000"/>
              </a:lnSpc>
              <a:spcBef>
                <a:spcPts val="0"/>
              </a:spcBef>
              <a:spcAft>
                <a:spcPts val="0"/>
              </a:spcAft>
              <a:buSzPts val="770"/>
              <a:buNone/>
            </a:pPr>
            <a:r>
              <a:t/>
            </a:r>
            <a:endParaRPr sz="1180">
              <a:latin typeface="Arial"/>
              <a:ea typeface="Arial"/>
              <a:cs typeface="Arial"/>
              <a:sym typeface="Arial"/>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p:txBody>
      </p:sp>
      <p:sp>
        <p:nvSpPr>
          <p:cNvPr id="220" name="Google Shape;22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pic>
        <p:nvPicPr>
          <p:cNvPr id="221" name="Google Shape;221;p12"/>
          <p:cNvPicPr preferRelativeResize="0"/>
          <p:nvPr/>
        </p:nvPicPr>
        <p:blipFill rotWithShape="1">
          <a:blip r:embed="rId3">
            <a:alphaModFix/>
          </a:blip>
          <a:srcRect b="22558" l="0" r="0" t="0"/>
          <a:stretch/>
        </p:blipFill>
        <p:spPr>
          <a:xfrm>
            <a:off x="1563450" y="3923513"/>
            <a:ext cx="463626" cy="442500"/>
          </a:xfrm>
          <a:prstGeom prst="rect">
            <a:avLst/>
          </a:prstGeom>
          <a:noFill/>
          <a:ln>
            <a:noFill/>
          </a:ln>
        </p:spPr>
      </p:pic>
      <p:pic>
        <p:nvPicPr>
          <p:cNvPr id="222" name="Google Shape;222;p12"/>
          <p:cNvPicPr preferRelativeResize="0"/>
          <p:nvPr/>
        </p:nvPicPr>
        <p:blipFill rotWithShape="1">
          <a:blip r:embed="rId4">
            <a:alphaModFix/>
          </a:blip>
          <a:srcRect b="36340" l="22012" r="26639" t="8780"/>
          <a:stretch/>
        </p:blipFill>
        <p:spPr>
          <a:xfrm>
            <a:off x="871725" y="3822262"/>
            <a:ext cx="603500" cy="645000"/>
          </a:xfrm>
          <a:prstGeom prst="rect">
            <a:avLst/>
          </a:prstGeom>
          <a:noFill/>
          <a:ln>
            <a:noFill/>
          </a:ln>
        </p:spPr>
      </p:pic>
      <p:pic>
        <p:nvPicPr>
          <p:cNvPr id="223" name="Google Shape;223;p12"/>
          <p:cNvPicPr preferRelativeResize="0"/>
          <p:nvPr/>
        </p:nvPicPr>
        <p:blipFill rotWithShape="1">
          <a:blip r:embed="rId5">
            <a:alphaModFix/>
          </a:blip>
          <a:srcRect b="0" l="0" r="0" t="0"/>
          <a:stretch/>
        </p:blipFill>
        <p:spPr>
          <a:xfrm>
            <a:off x="197625" y="3741325"/>
            <a:ext cx="806875" cy="806875"/>
          </a:xfrm>
          <a:prstGeom prst="rect">
            <a:avLst/>
          </a:prstGeom>
          <a:noFill/>
          <a:ln>
            <a:noFill/>
          </a:ln>
        </p:spPr>
      </p:pic>
      <p:sp>
        <p:nvSpPr>
          <p:cNvPr id="224" name="Google Shape;224;p12"/>
          <p:cNvSpPr txBox="1"/>
          <p:nvPr>
            <p:ph idx="1" type="body"/>
          </p:nvPr>
        </p:nvSpPr>
        <p:spPr>
          <a:xfrm>
            <a:off x="3192900" y="1482150"/>
            <a:ext cx="2758200" cy="31509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770"/>
              <a:buNone/>
            </a:pPr>
            <a:r>
              <a:rPr lang="en" sz="1600">
                <a:solidFill>
                  <a:schemeClr val="dk1"/>
                </a:solidFill>
                <a:latin typeface="Arial"/>
                <a:ea typeface="Arial"/>
                <a:cs typeface="Arial"/>
                <a:sym typeface="Arial"/>
              </a:rPr>
              <a:t>Functionality</a:t>
            </a:r>
            <a:endParaRPr sz="1600">
              <a:solidFill>
                <a:schemeClr val="dk1"/>
              </a:solidFill>
              <a:latin typeface="Arial"/>
              <a:ea typeface="Arial"/>
              <a:cs typeface="Arial"/>
              <a:sym typeface="Arial"/>
            </a:endParaRPr>
          </a:p>
          <a:p>
            <a:pPr indent="0" lvl="0" marL="0" rtl="0" algn="ctr">
              <a:lnSpc>
                <a:spcPct val="100000"/>
              </a:lnSpc>
              <a:spcBef>
                <a:spcPts val="0"/>
              </a:spcBef>
              <a:spcAft>
                <a:spcPts val="0"/>
              </a:spcAft>
              <a:buSzPts val="770"/>
              <a:buNone/>
            </a:pPr>
            <a:r>
              <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Capture driver’s eye coordinates</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Measure the distance between driver’s eyes and predefined location</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Calculate the required angle adjustment flow</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Signal motor functions in sequence</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a:t>
            </a:r>
            <a:endParaRPr sz="1200">
              <a:solidFill>
                <a:schemeClr val="dk1"/>
              </a:solidFill>
              <a:latin typeface="Arial"/>
              <a:ea typeface="Arial"/>
              <a:cs typeface="Arial"/>
              <a:sym typeface="Arial"/>
            </a:endParaRPr>
          </a:p>
          <a:p>
            <a:pPr indent="0" lvl="0" marL="0" rtl="0" algn="ctr">
              <a:lnSpc>
                <a:spcPct val="115000"/>
              </a:lnSpc>
              <a:spcBef>
                <a:spcPts val="0"/>
              </a:spcBef>
              <a:spcAft>
                <a:spcPts val="0"/>
              </a:spcAft>
              <a:buSzPts val="770"/>
              <a:buNone/>
            </a:pPr>
            <a:r>
              <a:rPr lang="en" sz="1200">
                <a:solidFill>
                  <a:schemeClr val="dk1"/>
                </a:solidFill>
                <a:latin typeface="Arial"/>
                <a:ea typeface="Arial"/>
                <a:cs typeface="Arial"/>
                <a:sym typeface="Arial"/>
              </a:rPr>
              <a:t>Scan the result</a:t>
            </a:r>
            <a:endParaRPr sz="1200">
              <a:solidFill>
                <a:schemeClr val="dk1"/>
              </a:solidFill>
              <a:latin typeface="Arial"/>
              <a:ea typeface="Arial"/>
              <a:cs typeface="Arial"/>
              <a:sym typeface="Arial"/>
            </a:endParaRPr>
          </a:p>
          <a:p>
            <a:pPr indent="0" lvl="0" marL="0" rtl="0" algn="just">
              <a:lnSpc>
                <a:spcPct val="190000"/>
              </a:lnSpc>
              <a:spcBef>
                <a:spcPts val="0"/>
              </a:spcBef>
              <a:spcAft>
                <a:spcPts val="0"/>
              </a:spcAft>
              <a:buSzPts val="770"/>
              <a:buNone/>
            </a:pPr>
            <a:r>
              <a:t/>
            </a:r>
            <a:endParaRPr sz="1180">
              <a:latin typeface="Arial"/>
              <a:ea typeface="Arial"/>
              <a:cs typeface="Arial"/>
              <a:sym typeface="Arial"/>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a:p>
            <a:pPr indent="0" lvl="0" marL="0" rtl="0" algn="just">
              <a:lnSpc>
                <a:spcPct val="190000"/>
              </a:lnSpc>
              <a:spcBef>
                <a:spcPts val="0"/>
              </a:spcBef>
              <a:spcAft>
                <a:spcPts val="0"/>
              </a:spcAft>
              <a:buSzPts val="770"/>
              <a:buNone/>
            </a:pPr>
            <a:r>
              <a:t/>
            </a:r>
            <a:endParaRPr sz="1040">
              <a:latin typeface="Times New Roman"/>
              <a:ea typeface="Times New Roman"/>
              <a:cs typeface="Times New Roman"/>
              <a:sym typeface="Times New Roman"/>
            </a:endParaRPr>
          </a:p>
        </p:txBody>
      </p:sp>
      <p:pic>
        <p:nvPicPr>
          <p:cNvPr id="225" name="Google Shape;225;p12"/>
          <p:cNvPicPr preferRelativeResize="0"/>
          <p:nvPr/>
        </p:nvPicPr>
        <p:blipFill rotWithShape="1">
          <a:blip r:embed="rId6">
            <a:alphaModFix/>
          </a:blip>
          <a:srcRect b="0" l="0" r="0" t="0"/>
          <a:stretch/>
        </p:blipFill>
        <p:spPr>
          <a:xfrm>
            <a:off x="2081025" y="4016725"/>
            <a:ext cx="865500" cy="256075"/>
          </a:xfrm>
          <a:prstGeom prst="rect">
            <a:avLst/>
          </a:prstGeom>
          <a:noFill/>
          <a:ln>
            <a:noFill/>
          </a:ln>
        </p:spPr>
      </p:pic>
      <p:sp>
        <p:nvSpPr>
          <p:cNvPr id="226" name="Google Shape;226;p12"/>
          <p:cNvSpPr txBox="1"/>
          <p:nvPr>
            <p:ph idx="1" type="body"/>
          </p:nvPr>
        </p:nvSpPr>
        <p:spPr>
          <a:xfrm>
            <a:off x="6138850" y="1482150"/>
            <a:ext cx="2758200" cy="3150900"/>
          </a:xfrm>
          <a:prstGeom prst="rect">
            <a:avLst/>
          </a:prstGeom>
          <a:solidFill>
            <a:srgbClr val="434343"/>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770"/>
              <a:buNone/>
            </a:pPr>
            <a:r>
              <a:rPr lang="en" sz="1600">
                <a:solidFill>
                  <a:schemeClr val="dk1"/>
                </a:solidFill>
              </a:rPr>
              <a:t>Key focus</a:t>
            </a:r>
            <a:endParaRPr sz="1600">
              <a:solidFill>
                <a:schemeClr val="dk1"/>
              </a:solidFill>
              <a:latin typeface="Arial"/>
              <a:ea typeface="Arial"/>
              <a:cs typeface="Arial"/>
              <a:sym typeface="Arial"/>
            </a:endParaRPr>
          </a:p>
          <a:p>
            <a:pPr indent="0" lvl="0" marL="0" rtl="0" algn="ctr">
              <a:lnSpc>
                <a:spcPct val="100000"/>
              </a:lnSpc>
              <a:spcBef>
                <a:spcPts val="0"/>
              </a:spcBef>
              <a:spcAft>
                <a:spcPts val="0"/>
              </a:spcAft>
              <a:buSzPts val="770"/>
              <a:buNone/>
            </a:pPr>
            <a:r>
              <a:t/>
            </a:r>
            <a:endParaRPr sz="1200">
              <a:solidFill>
                <a:schemeClr val="dk1"/>
              </a:solidFill>
              <a:latin typeface="Arial"/>
              <a:ea typeface="Arial"/>
              <a:cs typeface="Arial"/>
              <a:sym typeface="Arial"/>
            </a:endParaRPr>
          </a:p>
          <a:p>
            <a:pPr indent="-304800" lvl="0" marL="457200" rtl="0" algn="l">
              <a:lnSpc>
                <a:spcPct val="190000"/>
              </a:lnSpc>
              <a:spcBef>
                <a:spcPts val="0"/>
              </a:spcBef>
              <a:spcAft>
                <a:spcPts val="0"/>
              </a:spcAft>
              <a:buClr>
                <a:srgbClr val="FAD224"/>
              </a:buClr>
              <a:buSzPts val="1200"/>
              <a:buFont typeface="Noto Sans Symbols"/>
              <a:buChar char="❑"/>
            </a:pPr>
            <a:r>
              <a:rPr lang="en" sz="1200">
                <a:solidFill>
                  <a:schemeClr val="dk1"/>
                </a:solidFill>
              </a:rPr>
              <a:t>Optimization to run on Pi’s limited hardware</a:t>
            </a:r>
            <a:endParaRPr sz="1200">
              <a:solidFill>
                <a:schemeClr val="dk1"/>
              </a:solidFill>
            </a:endParaRPr>
          </a:p>
          <a:p>
            <a:pPr indent="-304800" lvl="0" marL="457200" rtl="0" algn="l">
              <a:lnSpc>
                <a:spcPct val="190000"/>
              </a:lnSpc>
              <a:spcBef>
                <a:spcPts val="0"/>
              </a:spcBef>
              <a:spcAft>
                <a:spcPts val="0"/>
              </a:spcAft>
              <a:buClr>
                <a:srgbClr val="FAD224"/>
              </a:buClr>
              <a:buSzPts val="1200"/>
              <a:buChar char="❑"/>
            </a:pPr>
            <a:r>
              <a:rPr lang="en" sz="1200">
                <a:solidFill>
                  <a:schemeClr val="dk1"/>
                </a:solidFill>
              </a:rPr>
              <a:t>Offline functionality for Data Privacy</a:t>
            </a:r>
            <a:endParaRPr sz="1200">
              <a:solidFill>
                <a:schemeClr val="dk1"/>
              </a:solidFill>
            </a:endParaRPr>
          </a:p>
        </p:txBody>
      </p:sp>
      <p:sp>
        <p:nvSpPr>
          <p:cNvPr id="227" name="Google Shape;227;p12"/>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8" name="Google Shape;228;p12"/>
          <p:cNvPicPr preferRelativeResize="0"/>
          <p:nvPr/>
        </p:nvPicPr>
        <p:blipFill>
          <a:blip r:embed="rId7">
            <a:alphaModFix/>
          </a:blip>
          <a:stretch>
            <a:fillRect/>
          </a:stretch>
        </p:blipFill>
        <p:spPr>
          <a:xfrm>
            <a:off x="6787325" y="3627796"/>
            <a:ext cx="645000" cy="645000"/>
          </a:xfrm>
          <a:prstGeom prst="rect">
            <a:avLst/>
          </a:prstGeom>
          <a:noFill/>
          <a:ln>
            <a:noFill/>
          </a:ln>
        </p:spPr>
      </p:pic>
      <p:pic>
        <p:nvPicPr>
          <p:cNvPr id="229" name="Google Shape;229;p12"/>
          <p:cNvPicPr preferRelativeResize="0"/>
          <p:nvPr/>
        </p:nvPicPr>
        <p:blipFill>
          <a:blip r:embed="rId8">
            <a:alphaModFix/>
          </a:blip>
          <a:stretch>
            <a:fillRect/>
          </a:stretch>
        </p:blipFill>
        <p:spPr>
          <a:xfrm>
            <a:off x="7537150" y="3552175"/>
            <a:ext cx="806875" cy="806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3"/>
          <p:cNvSpPr/>
          <p:nvPr/>
        </p:nvSpPr>
        <p:spPr>
          <a:xfrm>
            <a:off x="1718247" y="1599111"/>
            <a:ext cx="1357312" cy="280988"/>
          </a:xfrm>
          <a:prstGeom prst="rect">
            <a:avLst/>
          </a:prstGeom>
          <a:solidFill>
            <a:srgbClr val="FAD2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35" name="Google Shape;235;p13"/>
          <p:cNvSpPr txBox="1"/>
          <p:nvPr>
            <p:ph idx="1" type="body"/>
          </p:nvPr>
        </p:nvSpPr>
        <p:spPr>
          <a:xfrm>
            <a:off x="229013" y="637600"/>
            <a:ext cx="5104500" cy="5988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800"/>
              <a:buNone/>
            </a:pPr>
            <a:r>
              <a:rPr lang="en" sz="2400">
                <a:solidFill>
                  <a:schemeClr val="dk1"/>
                </a:solidFill>
              </a:rPr>
              <a:t>Adjustment Process Example</a:t>
            </a:r>
            <a:endParaRPr sz="2400">
              <a:solidFill>
                <a:schemeClr val="dk1"/>
              </a:solidFill>
            </a:endParaRPr>
          </a:p>
        </p:txBody>
      </p:sp>
      <p:pic>
        <p:nvPicPr>
          <p:cNvPr id="236" name="Google Shape;236;p13"/>
          <p:cNvPicPr preferRelativeResize="0"/>
          <p:nvPr/>
        </p:nvPicPr>
        <p:blipFill rotWithShape="1">
          <a:blip r:embed="rId3">
            <a:alphaModFix/>
          </a:blip>
          <a:srcRect b="0" l="0" r="0" t="0"/>
          <a:stretch/>
        </p:blipFill>
        <p:spPr>
          <a:xfrm>
            <a:off x="535888" y="2004850"/>
            <a:ext cx="3573075" cy="2711625"/>
          </a:xfrm>
          <a:prstGeom prst="rect">
            <a:avLst/>
          </a:prstGeom>
          <a:noFill/>
          <a:ln>
            <a:noFill/>
          </a:ln>
        </p:spPr>
      </p:pic>
      <p:pic>
        <p:nvPicPr>
          <p:cNvPr id="237" name="Google Shape;237;p13"/>
          <p:cNvPicPr preferRelativeResize="0"/>
          <p:nvPr/>
        </p:nvPicPr>
        <p:blipFill rotWithShape="1">
          <a:blip r:embed="rId4">
            <a:alphaModFix/>
          </a:blip>
          <a:srcRect b="0" l="0" r="0" t="3882"/>
          <a:stretch/>
        </p:blipFill>
        <p:spPr>
          <a:xfrm>
            <a:off x="5935092" y="887742"/>
            <a:ext cx="2232283" cy="3972275"/>
          </a:xfrm>
          <a:prstGeom prst="rect">
            <a:avLst/>
          </a:prstGeom>
          <a:noFill/>
          <a:ln>
            <a:noFill/>
          </a:ln>
        </p:spPr>
      </p:pic>
      <p:sp>
        <p:nvSpPr>
          <p:cNvPr id="238" name="Google Shape;23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39" name="Google Shape;239;p13"/>
          <p:cNvSpPr txBox="1"/>
          <p:nvPr>
            <p:ph idx="1" type="body"/>
          </p:nvPr>
        </p:nvSpPr>
        <p:spPr>
          <a:xfrm>
            <a:off x="1649748" y="1607547"/>
            <a:ext cx="1494310" cy="309600"/>
          </a:xfrm>
          <a:prstGeom prst="rect">
            <a:avLst/>
          </a:prstGeom>
          <a:noFill/>
          <a:ln>
            <a:noFill/>
          </a:ln>
        </p:spPr>
        <p:txBody>
          <a:bodyPr anchorCtr="0" anchor="ctr" bIns="91425" lIns="91425" spcFirstLastPara="1" rIns="91425" wrap="square" tIns="91425">
            <a:normAutofit fontScale="85000" lnSpcReduction="20000"/>
          </a:bodyPr>
          <a:lstStyle/>
          <a:p>
            <a:pPr indent="0" lvl="0" marL="0" rtl="0" algn="ctr">
              <a:lnSpc>
                <a:spcPct val="100000"/>
              </a:lnSpc>
              <a:spcBef>
                <a:spcPts val="0"/>
              </a:spcBef>
              <a:spcAft>
                <a:spcPts val="0"/>
              </a:spcAft>
              <a:buSzPct val="176470"/>
              <a:buNone/>
            </a:pPr>
            <a:r>
              <a:rPr lang="en" sz="1200">
                <a:solidFill>
                  <a:schemeClr val="lt1"/>
                </a:solidFill>
              </a:rPr>
              <a:t>Camera’s perspective</a:t>
            </a:r>
            <a:endParaRPr sz="1200">
              <a:solidFill>
                <a:schemeClr val="lt1"/>
              </a:solidFill>
            </a:endParaRPr>
          </a:p>
        </p:txBody>
      </p:sp>
      <p:sp>
        <p:nvSpPr>
          <p:cNvPr id="240" name="Google Shape;240;p13"/>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1a8afd227d_0_6"/>
          <p:cNvSpPr txBox="1"/>
          <p:nvPr>
            <p:ph type="title"/>
          </p:nvPr>
        </p:nvSpPr>
        <p:spPr>
          <a:xfrm>
            <a:off x="246950" y="64241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Software </a:t>
            </a:r>
            <a:r>
              <a:rPr lang="en"/>
              <a:t>State Machine</a:t>
            </a:r>
            <a:endParaRPr/>
          </a:p>
        </p:txBody>
      </p:sp>
      <p:sp>
        <p:nvSpPr>
          <p:cNvPr id="246" name="Google Shape;246;g31a8afd227d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47" name="Google Shape;247;g31a8afd227d_0_6"/>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8" name="Google Shape;248;g31a8afd227d_0_6"/>
          <p:cNvPicPr preferRelativeResize="0"/>
          <p:nvPr/>
        </p:nvPicPr>
        <p:blipFill>
          <a:blip r:embed="rId3">
            <a:alphaModFix/>
          </a:blip>
          <a:stretch>
            <a:fillRect/>
          </a:stretch>
        </p:blipFill>
        <p:spPr>
          <a:xfrm>
            <a:off x="2629725" y="1090200"/>
            <a:ext cx="3688552" cy="38268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4"/>
          <p:cNvSpPr txBox="1"/>
          <p:nvPr>
            <p:ph type="title"/>
          </p:nvPr>
        </p:nvSpPr>
        <p:spPr>
          <a:xfrm>
            <a:off x="311700" y="58313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EyeTracking.py</a:t>
            </a:r>
            <a:endParaRPr/>
          </a:p>
        </p:txBody>
      </p:sp>
      <p:sp>
        <p:nvSpPr>
          <p:cNvPr id="254" name="Google Shape;254;p14"/>
          <p:cNvSpPr txBox="1"/>
          <p:nvPr>
            <p:ph idx="1" type="body"/>
          </p:nvPr>
        </p:nvSpPr>
        <p:spPr>
          <a:xfrm>
            <a:off x="4241050" y="1049825"/>
            <a:ext cx="4811100" cy="3733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AD224"/>
              </a:buClr>
              <a:buSzPts val="1800"/>
              <a:buFont typeface="Noto Sans Symbols"/>
              <a:buChar char="❑"/>
            </a:pPr>
            <a:r>
              <a:rPr lang="en">
                <a:solidFill>
                  <a:schemeClr val="dk1"/>
                </a:solidFill>
              </a:rPr>
              <a:t>Retrieve camera input using OpenCV</a:t>
            </a:r>
            <a:endParaRPr>
              <a:solidFill>
                <a:schemeClr val="dk1"/>
              </a:solidFill>
            </a:endParaRPr>
          </a:p>
          <a:p>
            <a:pPr indent="-342900" lvl="0" marL="457200" rtl="0" algn="l">
              <a:lnSpc>
                <a:spcPct val="115000"/>
              </a:lnSpc>
              <a:spcBef>
                <a:spcPts val="0"/>
              </a:spcBef>
              <a:spcAft>
                <a:spcPts val="0"/>
              </a:spcAft>
              <a:buClr>
                <a:srgbClr val="FAD224"/>
              </a:buClr>
              <a:buSzPts val="1800"/>
              <a:buFont typeface="Noto Sans Symbols"/>
              <a:buChar char="❑"/>
            </a:pPr>
            <a:r>
              <a:rPr lang="en">
                <a:solidFill>
                  <a:schemeClr val="dk1"/>
                </a:solidFill>
              </a:rPr>
              <a:t>Process the input through the MediaPipe Holistic model</a:t>
            </a:r>
            <a:endParaRPr>
              <a:solidFill>
                <a:schemeClr val="dk1"/>
              </a:solidFill>
            </a:endParaRPr>
          </a:p>
          <a:p>
            <a:pPr indent="-342900" lvl="0" marL="457200" rtl="0" algn="l">
              <a:lnSpc>
                <a:spcPct val="115000"/>
              </a:lnSpc>
              <a:spcBef>
                <a:spcPts val="0"/>
              </a:spcBef>
              <a:spcAft>
                <a:spcPts val="0"/>
              </a:spcAft>
              <a:buClr>
                <a:srgbClr val="FAD224"/>
              </a:buClr>
              <a:buSzPts val="1800"/>
              <a:buFont typeface="Noto Sans Symbols"/>
              <a:buChar char="❑"/>
            </a:pPr>
            <a:r>
              <a:rPr lang="en">
                <a:solidFill>
                  <a:schemeClr val="dk1"/>
                </a:solidFill>
              </a:rPr>
              <a:t>On face landmark detection, map left and right eye coordinates based on screen frame size</a:t>
            </a:r>
            <a:endParaRPr>
              <a:solidFill>
                <a:schemeClr val="dk1"/>
              </a:solidFill>
            </a:endParaRPr>
          </a:p>
        </p:txBody>
      </p:sp>
      <p:sp>
        <p:nvSpPr>
          <p:cNvPr id="255" name="Google Shape;2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56" name="Google Shape;256;p14"/>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14"/>
          <p:cNvPicPr preferRelativeResize="0"/>
          <p:nvPr/>
        </p:nvPicPr>
        <p:blipFill>
          <a:blip r:embed="rId3">
            <a:alphaModFix/>
          </a:blip>
          <a:stretch>
            <a:fillRect/>
          </a:stretch>
        </p:blipFill>
        <p:spPr>
          <a:xfrm>
            <a:off x="311700" y="1958162"/>
            <a:ext cx="3936249" cy="20939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ph type="title"/>
          </p:nvPr>
        </p:nvSpPr>
        <p:spPr>
          <a:xfrm>
            <a:off x="311700" y="594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n"/>
              <a:t>EyeTracking.py</a:t>
            </a:r>
            <a:endParaRPr/>
          </a:p>
          <a:p>
            <a:pPr indent="0" lvl="0" marL="0" rtl="0" algn="l">
              <a:lnSpc>
                <a:spcPct val="100000"/>
              </a:lnSpc>
              <a:spcBef>
                <a:spcPts val="0"/>
              </a:spcBef>
              <a:spcAft>
                <a:spcPts val="0"/>
              </a:spcAft>
              <a:buSzPct val="111111"/>
              <a:buNone/>
            </a:pPr>
            <a:r>
              <a:t/>
            </a:r>
            <a:endParaRPr/>
          </a:p>
        </p:txBody>
      </p:sp>
      <p:sp>
        <p:nvSpPr>
          <p:cNvPr id="263" name="Google Shape;263;p15"/>
          <p:cNvSpPr txBox="1"/>
          <p:nvPr>
            <p:ph idx="1" type="body"/>
          </p:nvPr>
        </p:nvSpPr>
        <p:spPr>
          <a:xfrm>
            <a:off x="3886475" y="1049825"/>
            <a:ext cx="5165700" cy="3733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FFF00"/>
              </a:buClr>
              <a:buSzPts val="1800"/>
              <a:buFont typeface="Noto Sans Symbols"/>
              <a:buChar char="❑"/>
            </a:pPr>
            <a:r>
              <a:rPr lang="en">
                <a:solidFill>
                  <a:schemeClr val="dk1"/>
                </a:solidFill>
              </a:rPr>
              <a:t>Compare the distance and the angle between the mapped eye position and the target position</a:t>
            </a:r>
            <a:endParaRPr>
              <a:solidFill>
                <a:schemeClr val="dk1"/>
              </a:solidFill>
            </a:endParaRPr>
          </a:p>
          <a:p>
            <a:pPr indent="-342900" lvl="0" marL="457200" rtl="0" algn="l">
              <a:lnSpc>
                <a:spcPct val="115000"/>
              </a:lnSpc>
              <a:spcBef>
                <a:spcPts val="0"/>
              </a:spcBef>
              <a:spcAft>
                <a:spcPts val="0"/>
              </a:spcAft>
              <a:buClr>
                <a:srgbClr val="FFFF00"/>
              </a:buClr>
              <a:buSzPts val="1800"/>
              <a:buChar char="❑"/>
            </a:pPr>
            <a:r>
              <a:rPr lang="en">
                <a:solidFill>
                  <a:schemeClr val="dk1"/>
                </a:solidFill>
              </a:rPr>
              <a:t>Retrieve</a:t>
            </a:r>
            <a:r>
              <a:rPr lang="en">
                <a:solidFill>
                  <a:schemeClr val="dk1"/>
                </a:solidFill>
              </a:rPr>
              <a:t> the necessary adjustments to create the </a:t>
            </a:r>
            <a:r>
              <a:rPr lang="en">
                <a:solidFill>
                  <a:schemeClr val="dk1"/>
                </a:solidFill>
              </a:rPr>
              <a:t>instruction</a:t>
            </a:r>
            <a:r>
              <a:rPr lang="en">
                <a:solidFill>
                  <a:schemeClr val="dk1"/>
                </a:solidFill>
              </a:rPr>
              <a:t> sequence</a:t>
            </a:r>
            <a:endParaRPr>
              <a:solidFill>
                <a:schemeClr val="dk1"/>
              </a:solidFill>
            </a:endParaRPr>
          </a:p>
        </p:txBody>
      </p:sp>
      <p:sp>
        <p:nvSpPr>
          <p:cNvPr id="264" name="Google Shape;264;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65" name="Google Shape;265;p15"/>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6" name="Google Shape;266;p15"/>
          <p:cNvPicPr preferRelativeResize="0"/>
          <p:nvPr/>
        </p:nvPicPr>
        <p:blipFill>
          <a:blip r:embed="rId3">
            <a:alphaModFix/>
          </a:blip>
          <a:stretch>
            <a:fillRect/>
          </a:stretch>
        </p:blipFill>
        <p:spPr>
          <a:xfrm>
            <a:off x="311700" y="1556950"/>
            <a:ext cx="3581675" cy="28869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1b5a24eddd_0_9"/>
          <p:cNvSpPr txBox="1"/>
          <p:nvPr>
            <p:ph type="title"/>
          </p:nvPr>
        </p:nvSpPr>
        <p:spPr>
          <a:xfrm>
            <a:off x="311700" y="594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SzPct val="111111"/>
              <a:buNone/>
            </a:pPr>
            <a:r>
              <a:rPr lang="en"/>
              <a:t>EyeTracking.py</a:t>
            </a:r>
            <a:endParaRPr/>
          </a:p>
          <a:p>
            <a:pPr indent="0" lvl="0" marL="0" rtl="0" algn="l">
              <a:lnSpc>
                <a:spcPct val="100000"/>
              </a:lnSpc>
              <a:spcBef>
                <a:spcPts val="0"/>
              </a:spcBef>
              <a:spcAft>
                <a:spcPts val="0"/>
              </a:spcAft>
              <a:buSzPct val="111111"/>
              <a:buNone/>
            </a:pPr>
            <a:r>
              <a:t/>
            </a:r>
            <a:endParaRPr/>
          </a:p>
        </p:txBody>
      </p:sp>
      <p:sp>
        <p:nvSpPr>
          <p:cNvPr id="272" name="Google Shape;272;g31b5a24eddd_0_9"/>
          <p:cNvSpPr txBox="1"/>
          <p:nvPr>
            <p:ph idx="1" type="body"/>
          </p:nvPr>
        </p:nvSpPr>
        <p:spPr>
          <a:xfrm>
            <a:off x="3886475" y="1049825"/>
            <a:ext cx="5165700" cy="37335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rgbClr val="FAD224"/>
              </a:buClr>
              <a:buSzPts val="1800"/>
              <a:buChar char="❑"/>
            </a:pPr>
            <a:r>
              <a:rPr lang="en">
                <a:solidFill>
                  <a:schemeClr val="dk1"/>
                </a:solidFill>
              </a:rPr>
              <a:t>Adjust the specified motor based on the instruction in order</a:t>
            </a:r>
            <a:endParaRPr>
              <a:solidFill>
                <a:schemeClr val="dk1"/>
              </a:solidFill>
            </a:endParaRPr>
          </a:p>
          <a:p>
            <a:pPr indent="-342900" lvl="0" marL="457200" rtl="0" algn="l">
              <a:lnSpc>
                <a:spcPct val="115000"/>
              </a:lnSpc>
              <a:spcBef>
                <a:spcPts val="0"/>
              </a:spcBef>
              <a:spcAft>
                <a:spcPts val="0"/>
              </a:spcAft>
              <a:buClr>
                <a:srgbClr val="FAD224"/>
              </a:buClr>
              <a:buSzPts val="1800"/>
              <a:buChar char="❑"/>
            </a:pPr>
            <a:r>
              <a:rPr lang="en">
                <a:solidFill>
                  <a:schemeClr val="dk1"/>
                </a:solidFill>
              </a:rPr>
              <a:t>Once instruction sequence is empty, adjustment is complete</a:t>
            </a:r>
            <a:endParaRPr>
              <a:solidFill>
                <a:schemeClr val="dk1"/>
              </a:solidFill>
            </a:endParaRPr>
          </a:p>
        </p:txBody>
      </p:sp>
      <p:sp>
        <p:nvSpPr>
          <p:cNvPr id="273" name="Google Shape;273;g31b5a24eddd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74" name="Google Shape;274;g31b5a24eddd_0_9"/>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5" name="Google Shape;275;g31b5a24eddd_0_9"/>
          <p:cNvPicPr preferRelativeResize="0"/>
          <p:nvPr/>
        </p:nvPicPr>
        <p:blipFill>
          <a:blip r:embed="rId3">
            <a:alphaModFix/>
          </a:blip>
          <a:stretch>
            <a:fillRect/>
          </a:stretch>
        </p:blipFill>
        <p:spPr>
          <a:xfrm>
            <a:off x="311700" y="2013163"/>
            <a:ext cx="3581675" cy="18068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16"/>
          <p:cNvSpPr txBox="1"/>
          <p:nvPr>
            <p:ph type="title"/>
          </p:nvPr>
        </p:nvSpPr>
        <p:spPr>
          <a:xfrm>
            <a:off x="311700" y="5797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Hardware Components</a:t>
            </a:r>
            <a:endParaRPr/>
          </a:p>
        </p:txBody>
      </p:sp>
      <p:sp>
        <p:nvSpPr>
          <p:cNvPr id="281" name="Google Shape;281;p16"/>
          <p:cNvSpPr txBox="1"/>
          <p:nvPr>
            <p:ph idx="1" type="body"/>
          </p:nvPr>
        </p:nvSpPr>
        <p:spPr>
          <a:xfrm>
            <a:off x="311700" y="1152475"/>
            <a:ext cx="4756800" cy="3504300"/>
          </a:xfrm>
          <a:prstGeom prst="rect">
            <a:avLst/>
          </a:prstGeom>
          <a:noFill/>
          <a:ln>
            <a:noFill/>
          </a:ln>
        </p:spPr>
        <p:txBody>
          <a:bodyPr anchorCtr="0" anchor="t" bIns="91425" lIns="91425" spcFirstLastPara="1" rIns="91425" wrap="square" tIns="91425">
            <a:noAutofit/>
          </a:bodyPr>
          <a:lstStyle/>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Raspberry Pi Model 4 Microcontroller</a:t>
            </a:r>
            <a:endParaRPr sz="1900">
              <a:solidFill>
                <a:schemeClr val="dk1"/>
              </a:solidFill>
              <a:latin typeface="Times New Roman"/>
              <a:ea typeface="Times New Roman"/>
              <a:cs typeface="Times New Roman"/>
              <a:sym typeface="Times New Roman"/>
            </a:endParaRPr>
          </a:p>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DC Motor Set - </a:t>
            </a:r>
            <a:r>
              <a:rPr lang="en" sz="1900">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Micro Gear Motor 6V Mini Gearbox</a:t>
            </a:r>
            <a:r>
              <a:rPr lang="en" sz="1900">
                <a:solidFill>
                  <a:schemeClr val="dk1"/>
                </a:solidFill>
                <a:latin typeface="Times New Roman"/>
                <a:ea typeface="Times New Roman"/>
                <a:cs typeface="Times New Roman"/>
                <a:sym typeface="Times New Roman"/>
              </a:rPr>
              <a:t> </a:t>
            </a:r>
            <a:endParaRPr sz="1900">
              <a:solidFill>
                <a:schemeClr val="dk1"/>
              </a:solidFill>
              <a:latin typeface="Times New Roman"/>
              <a:ea typeface="Times New Roman"/>
              <a:cs typeface="Times New Roman"/>
              <a:sym typeface="Times New Roman"/>
            </a:endParaRPr>
          </a:p>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Directional Pad</a:t>
            </a:r>
            <a:endParaRPr sz="1900">
              <a:solidFill>
                <a:schemeClr val="dk1"/>
              </a:solidFill>
              <a:latin typeface="Times New Roman"/>
              <a:ea typeface="Times New Roman"/>
              <a:cs typeface="Times New Roman"/>
              <a:sym typeface="Times New Roman"/>
            </a:endParaRPr>
          </a:p>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3D Printer Filament</a:t>
            </a:r>
            <a:endParaRPr sz="1900">
              <a:solidFill>
                <a:schemeClr val="dk1"/>
              </a:solidFill>
              <a:latin typeface="Times New Roman"/>
              <a:ea typeface="Times New Roman"/>
              <a:cs typeface="Times New Roman"/>
              <a:sym typeface="Times New Roman"/>
            </a:endParaRPr>
          </a:p>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Rear-view mirror</a:t>
            </a:r>
            <a:endParaRPr sz="1900">
              <a:solidFill>
                <a:schemeClr val="dk1"/>
              </a:solidFill>
              <a:latin typeface="Times New Roman"/>
              <a:ea typeface="Times New Roman"/>
              <a:cs typeface="Times New Roman"/>
              <a:sym typeface="Times New Roman"/>
            </a:endParaRPr>
          </a:p>
          <a:p>
            <a:pPr indent="-370681" lvl="0" marL="457200" rtl="0" algn="l">
              <a:lnSpc>
                <a:spcPct val="150000"/>
              </a:lnSpc>
              <a:spcBef>
                <a:spcPts val="0"/>
              </a:spcBef>
              <a:spcAft>
                <a:spcPts val="0"/>
              </a:spcAft>
              <a:buClr>
                <a:srgbClr val="FAD224"/>
              </a:buClr>
              <a:buSzPts val="1900"/>
              <a:buFont typeface="Noto Sans Symbols"/>
              <a:buChar char="❑"/>
            </a:pPr>
            <a:r>
              <a:rPr lang="en" sz="1900">
                <a:solidFill>
                  <a:schemeClr val="dk1"/>
                </a:solidFill>
                <a:latin typeface="Times New Roman"/>
                <a:ea typeface="Times New Roman"/>
                <a:cs typeface="Times New Roman"/>
                <a:sym typeface="Times New Roman"/>
              </a:rPr>
              <a:t>Motor Driver L293D</a:t>
            </a:r>
            <a:endParaRPr sz="1900">
              <a:solidFill>
                <a:schemeClr val="dk1"/>
              </a:solidFill>
            </a:endParaRPr>
          </a:p>
        </p:txBody>
      </p:sp>
      <p:sp>
        <p:nvSpPr>
          <p:cNvPr id="282" name="Google Shape;28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283" name="Google Shape;283;p16"/>
          <p:cNvSpPr txBox="1"/>
          <p:nvPr/>
        </p:nvSpPr>
        <p:spPr>
          <a:xfrm>
            <a:off x="5068400" y="1152475"/>
            <a:ext cx="3763800" cy="3504300"/>
          </a:xfrm>
          <a:prstGeom prst="rect">
            <a:avLst/>
          </a:prstGeom>
          <a:noFill/>
          <a:ln>
            <a:noFill/>
          </a:ln>
        </p:spPr>
        <p:txBody>
          <a:bodyPr anchorCtr="0" anchor="t" bIns="91425" lIns="91425" spcFirstLastPara="1" rIns="91425" wrap="square" tIns="91425">
            <a:noAutofit/>
          </a:bodyPr>
          <a:lstStyle/>
          <a:p>
            <a:pPr indent="-355600" lvl="0" marL="457200" marR="0" rtl="0" algn="l">
              <a:lnSpc>
                <a:spcPct val="150000"/>
              </a:lnSpc>
              <a:spcBef>
                <a:spcPts val="0"/>
              </a:spcBef>
              <a:spcAft>
                <a:spcPts val="0"/>
              </a:spcAft>
              <a:buClr>
                <a:srgbClr val="FAD224"/>
              </a:buClr>
              <a:buSzPts val="2000"/>
              <a:buFont typeface="Times New Roman"/>
              <a:buChar char="❑"/>
            </a:pPr>
            <a:r>
              <a:rPr i="0" lang="en" sz="2000" u="none" cap="none" strike="noStrike">
                <a:solidFill>
                  <a:schemeClr val="dk1"/>
                </a:solidFill>
                <a:latin typeface="Times New Roman"/>
                <a:ea typeface="Times New Roman"/>
                <a:cs typeface="Times New Roman"/>
                <a:sym typeface="Times New Roman"/>
              </a:rPr>
              <a:t>Battery 9V</a:t>
            </a:r>
            <a:endParaRPr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AD224"/>
              </a:buClr>
              <a:buSzPts val="2000"/>
              <a:buFont typeface="Times New Roman"/>
              <a:buChar char="❑"/>
            </a:pPr>
            <a:r>
              <a:rPr i="0" lang="en" sz="2000" u="none" cap="none" strike="noStrike">
                <a:solidFill>
                  <a:schemeClr val="dk1"/>
                </a:solidFill>
                <a:latin typeface="Times New Roman"/>
                <a:ea typeface="Times New Roman"/>
                <a:cs typeface="Times New Roman"/>
                <a:sym typeface="Times New Roman"/>
              </a:rPr>
              <a:t>Camera C950</a:t>
            </a:r>
            <a:endParaRPr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AD224"/>
              </a:buClr>
              <a:buSzPts val="2000"/>
              <a:buFont typeface="Times New Roman"/>
              <a:buChar char="❑"/>
            </a:pPr>
            <a:r>
              <a:rPr i="0" lang="en" sz="2000" u="none" cap="none" strike="noStrike">
                <a:solidFill>
                  <a:schemeClr val="dk1"/>
                </a:solidFill>
                <a:latin typeface="Times New Roman"/>
                <a:ea typeface="Times New Roman"/>
                <a:cs typeface="Times New Roman"/>
                <a:sym typeface="Times New Roman"/>
              </a:rPr>
              <a:t>Pack of Pilot Lights</a:t>
            </a:r>
            <a:endParaRPr i="0" sz="2000" u="none" cap="none" strike="noStrike">
              <a:solidFill>
                <a:schemeClr val="dk1"/>
              </a:solidFill>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AD224"/>
              </a:buClr>
              <a:buSzPts val="2000"/>
              <a:buFont typeface="Times New Roman"/>
              <a:buChar char="❑"/>
            </a:pPr>
            <a:r>
              <a:rPr i="0" lang="en" sz="2000" u="none" cap="none" strike="noStrike">
                <a:solidFill>
                  <a:schemeClr val="dk1"/>
                </a:solidFill>
                <a:latin typeface="Times New Roman"/>
                <a:ea typeface="Times New Roman"/>
                <a:cs typeface="Times New Roman"/>
                <a:sym typeface="Times New Roman"/>
              </a:rPr>
              <a:t>Breadboard</a:t>
            </a:r>
            <a:endParaRPr sz="2000">
              <a:latin typeface="Times New Roman"/>
              <a:ea typeface="Times New Roman"/>
              <a:cs typeface="Times New Roman"/>
              <a:sym typeface="Times New Roman"/>
            </a:endParaRPr>
          </a:p>
          <a:p>
            <a:pPr indent="-355600" lvl="0" marL="457200" marR="0" rtl="0" algn="l">
              <a:lnSpc>
                <a:spcPct val="150000"/>
              </a:lnSpc>
              <a:spcBef>
                <a:spcPts val="0"/>
              </a:spcBef>
              <a:spcAft>
                <a:spcPts val="0"/>
              </a:spcAft>
              <a:buClr>
                <a:srgbClr val="FAD224"/>
              </a:buClr>
              <a:buSzPts val="2000"/>
              <a:buFont typeface="Times New Roman"/>
              <a:buChar char="❑"/>
            </a:pPr>
            <a:r>
              <a:rPr i="0" lang="en" sz="2000" u="none" cap="none" strike="noStrike">
                <a:solidFill>
                  <a:schemeClr val="dk1"/>
                </a:solidFill>
                <a:latin typeface="Times New Roman"/>
                <a:ea typeface="Times New Roman"/>
                <a:cs typeface="Times New Roman"/>
                <a:sym typeface="Times New Roman"/>
              </a:rPr>
              <a:t>Wires</a:t>
            </a:r>
            <a:endParaRPr i="0" sz="2000" u="none" cap="none" strike="noStrike">
              <a:solidFill>
                <a:schemeClr val="dk1"/>
              </a:solidFill>
              <a:latin typeface="Times New Roman"/>
              <a:ea typeface="Times New Roman"/>
              <a:cs typeface="Times New Roman"/>
              <a:sym typeface="Times New Roman"/>
            </a:endParaRPr>
          </a:p>
        </p:txBody>
      </p:sp>
      <p:sp>
        <p:nvSpPr>
          <p:cNvPr id="284" name="Google Shape;284;p16"/>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2975725" y="200475"/>
            <a:ext cx="2625600" cy="645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2400">
                <a:solidFill>
                  <a:srgbClr val="EDDED2"/>
                </a:solidFill>
              </a:rPr>
              <a:t>Project Team</a:t>
            </a:r>
            <a:endParaRPr b="1" sz="2400">
              <a:solidFill>
                <a:srgbClr val="EDDED2"/>
              </a:solidFill>
            </a:endParaRPr>
          </a:p>
        </p:txBody>
      </p:sp>
      <p:sp>
        <p:nvSpPr>
          <p:cNvPr id="62" name="Google Shape;62;p2"/>
          <p:cNvSpPr txBox="1"/>
          <p:nvPr>
            <p:ph idx="1" type="body"/>
          </p:nvPr>
        </p:nvSpPr>
        <p:spPr>
          <a:xfrm>
            <a:off x="13288" y="2671225"/>
            <a:ext cx="1784700" cy="1272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sz="1400">
                <a:solidFill>
                  <a:schemeClr val="dk1"/>
                </a:solidFill>
              </a:rPr>
              <a:t>Diego Andrade</a:t>
            </a:r>
            <a:endParaRPr sz="1400">
              <a:solidFill>
                <a:schemeClr val="dk1"/>
              </a:solidFill>
            </a:endParaRPr>
          </a:p>
        </p:txBody>
      </p:sp>
      <p:sp>
        <p:nvSpPr>
          <p:cNvPr id="63" name="Google Shape;63;p2"/>
          <p:cNvSpPr txBox="1"/>
          <p:nvPr>
            <p:ph idx="1" type="body"/>
          </p:nvPr>
        </p:nvSpPr>
        <p:spPr>
          <a:xfrm>
            <a:off x="1730688" y="2671225"/>
            <a:ext cx="1784700" cy="1272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sz="1400">
                <a:solidFill>
                  <a:schemeClr val="dk1"/>
                </a:solidFill>
              </a:rPr>
              <a:t>Valentina Clavijo</a:t>
            </a:r>
            <a:endParaRPr sz="1400">
              <a:solidFill>
                <a:schemeClr val="dk1"/>
              </a:solidFill>
            </a:endParaRPr>
          </a:p>
        </p:txBody>
      </p:sp>
      <p:sp>
        <p:nvSpPr>
          <p:cNvPr id="64" name="Google Shape;64;p2"/>
          <p:cNvSpPr txBox="1"/>
          <p:nvPr>
            <p:ph idx="1" type="body"/>
          </p:nvPr>
        </p:nvSpPr>
        <p:spPr>
          <a:xfrm>
            <a:off x="3395450" y="2671225"/>
            <a:ext cx="2014200" cy="1272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lang="en" sz="1400">
                <a:solidFill>
                  <a:schemeClr val="dk1"/>
                </a:solidFill>
              </a:rPr>
              <a:t>Kyuung (Casey) Cha</a:t>
            </a:r>
            <a:endParaRPr sz="1400">
              <a:solidFill>
                <a:schemeClr val="dk1"/>
              </a:solidFill>
            </a:endParaRPr>
          </a:p>
        </p:txBody>
      </p:sp>
      <p:sp>
        <p:nvSpPr>
          <p:cNvPr id="65" name="Google Shape;65;p2"/>
          <p:cNvSpPr txBox="1"/>
          <p:nvPr>
            <p:ph idx="1" type="body"/>
          </p:nvPr>
        </p:nvSpPr>
        <p:spPr>
          <a:xfrm>
            <a:off x="5224713" y="2686225"/>
            <a:ext cx="1882200" cy="12423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sz="1400">
                <a:solidFill>
                  <a:schemeClr val="dk1"/>
                </a:solidFill>
              </a:rPr>
              <a:t>Nigel Ng</a:t>
            </a:r>
            <a:endParaRPr sz="1400">
              <a:solidFill>
                <a:schemeClr val="dk1"/>
              </a:solidFill>
            </a:endParaRPr>
          </a:p>
          <a:p>
            <a:pPr indent="0" lvl="0" marL="0" rtl="0" algn="ctr">
              <a:lnSpc>
                <a:spcPct val="115000"/>
              </a:lnSpc>
              <a:spcBef>
                <a:spcPts val="1200"/>
              </a:spcBef>
              <a:spcAft>
                <a:spcPts val="1200"/>
              </a:spcAft>
              <a:buSzPts val="1800"/>
              <a:buNone/>
            </a:pPr>
            <a:r>
              <a:t/>
            </a:r>
            <a:endParaRPr sz="1400"/>
          </a:p>
        </p:txBody>
      </p:sp>
      <p:sp>
        <p:nvSpPr>
          <p:cNvPr id="66" name="Google Shape;66;p2"/>
          <p:cNvSpPr txBox="1"/>
          <p:nvPr>
            <p:ph idx="1" type="body"/>
          </p:nvPr>
        </p:nvSpPr>
        <p:spPr>
          <a:xfrm>
            <a:off x="7138800" y="707675"/>
            <a:ext cx="1882200" cy="395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0"/>
              </a:spcAft>
              <a:buSzPts val="1800"/>
              <a:buNone/>
            </a:pPr>
            <a:r>
              <a:t/>
            </a:r>
            <a:endParaRPr sz="5600"/>
          </a:p>
          <a:p>
            <a:pPr indent="0" lvl="0" marL="0" rtl="0" algn="l">
              <a:lnSpc>
                <a:spcPct val="115000"/>
              </a:lnSpc>
              <a:spcBef>
                <a:spcPts val="1200"/>
              </a:spcBef>
              <a:spcAft>
                <a:spcPts val="0"/>
              </a:spcAft>
              <a:buSzPts val="1800"/>
              <a:buNone/>
            </a:pPr>
            <a:r>
              <a:t/>
            </a:r>
            <a:endParaRPr sz="4000"/>
          </a:p>
          <a:p>
            <a:pPr indent="0" lvl="0" marL="0" rtl="0" algn="l">
              <a:lnSpc>
                <a:spcPct val="115000"/>
              </a:lnSpc>
              <a:spcBef>
                <a:spcPts val="1200"/>
              </a:spcBef>
              <a:spcAft>
                <a:spcPts val="0"/>
              </a:spcAft>
              <a:buSzPts val="1800"/>
              <a:buNone/>
            </a:pPr>
            <a:r>
              <a:t/>
            </a:r>
            <a:endParaRPr sz="4000"/>
          </a:p>
          <a:p>
            <a:pPr indent="0" lvl="0" marL="0" rtl="0" algn="l">
              <a:lnSpc>
                <a:spcPct val="100000"/>
              </a:lnSpc>
              <a:spcBef>
                <a:spcPts val="1200"/>
              </a:spcBef>
              <a:spcAft>
                <a:spcPts val="0"/>
              </a:spcAft>
              <a:buSzPts val="1800"/>
              <a:buNone/>
            </a:pPr>
            <a:r>
              <a:t/>
            </a:r>
            <a:endParaRPr sz="4000"/>
          </a:p>
        </p:txBody>
      </p:sp>
      <p:pic>
        <p:nvPicPr>
          <p:cNvPr id="67" name="Google Shape;67;p2"/>
          <p:cNvPicPr preferRelativeResize="0"/>
          <p:nvPr/>
        </p:nvPicPr>
        <p:blipFill rotWithShape="1">
          <a:blip r:embed="rId3">
            <a:alphaModFix/>
          </a:blip>
          <a:srcRect b="17242" l="0" r="0" t="22420"/>
          <a:stretch/>
        </p:blipFill>
        <p:spPr>
          <a:xfrm>
            <a:off x="7192225" y="845475"/>
            <a:ext cx="1438750" cy="1825750"/>
          </a:xfrm>
          <a:prstGeom prst="rect">
            <a:avLst/>
          </a:prstGeom>
          <a:noFill/>
          <a:ln>
            <a:noFill/>
          </a:ln>
        </p:spPr>
      </p:pic>
      <p:sp>
        <p:nvSpPr>
          <p:cNvPr id="68" name="Google Shape;68;p2"/>
          <p:cNvSpPr txBox="1"/>
          <p:nvPr/>
        </p:nvSpPr>
        <p:spPr>
          <a:xfrm>
            <a:off x="226175" y="1648850"/>
            <a:ext cx="977700" cy="167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ato"/>
              <a:ea typeface="Lato"/>
              <a:cs typeface="Lato"/>
              <a:sym typeface="Lato"/>
            </a:endParaRPr>
          </a:p>
        </p:txBody>
      </p:sp>
      <p:pic>
        <p:nvPicPr>
          <p:cNvPr id="69" name="Google Shape;69;p2"/>
          <p:cNvPicPr preferRelativeResize="0"/>
          <p:nvPr/>
        </p:nvPicPr>
        <p:blipFill rotWithShape="1">
          <a:blip r:embed="rId4">
            <a:alphaModFix/>
          </a:blip>
          <a:srcRect b="31656" l="14368" r="0" t="22143"/>
          <a:stretch/>
        </p:blipFill>
        <p:spPr>
          <a:xfrm>
            <a:off x="1843375" y="845475"/>
            <a:ext cx="1529225" cy="1845000"/>
          </a:xfrm>
          <a:prstGeom prst="rect">
            <a:avLst/>
          </a:prstGeom>
          <a:noFill/>
          <a:ln>
            <a:noFill/>
          </a:ln>
        </p:spPr>
      </p:pic>
      <p:pic>
        <p:nvPicPr>
          <p:cNvPr id="70" name="Google Shape;70;p2"/>
          <p:cNvPicPr preferRelativeResize="0"/>
          <p:nvPr/>
        </p:nvPicPr>
        <p:blipFill rotWithShape="1">
          <a:blip r:embed="rId5">
            <a:alphaModFix/>
          </a:blip>
          <a:srcRect b="0" l="9840" r="16942" t="0"/>
          <a:stretch/>
        </p:blipFill>
        <p:spPr>
          <a:xfrm>
            <a:off x="196050" y="845475"/>
            <a:ext cx="1444075" cy="1845000"/>
          </a:xfrm>
          <a:prstGeom prst="rect">
            <a:avLst/>
          </a:prstGeom>
          <a:noFill/>
          <a:ln>
            <a:noFill/>
          </a:ln>
        </p:spPr>
      </p:pic>
      <p:pic>
        <p:nvPicPr>
          <p:cNvPr id="71" name="Google Shape;71;p2"/>
          <p:cNvPicPr preferRelativeResize="0"/>
          <p:nvPr/>
        </p:nvPicPr>
        <p:blipFill rotWithShape="1">
          <a:blip r:embed="rId6">
            <a:alphaModFix/>
          </a:blip>
          <a:srcRect b="8491" l="0" r="0" t="0"/>
          <a:stretch/>
        </p:blipFill>
        <p:spPr>
          <a:xfrm>
            <a:off x="3575850" y="845475"/>
            <a:ext cx="1616975" cy="1825750"/>
          </a:xfrm>
          <a:prstGeom prst="rect">
            <a:avLst/>
          </a:prstGeom>
          <a:noFill/>
          <a:ln>
            <a:noFill/>
          </a:ln>
        </p:spPr>
      </p:pic>
      <p:pic>
        <p:nvPicPr>
          <p:cNvPr id="72" name="Google Shape;72;p2"/>
          <p:cNvPicPr preferRelativeResize="0"/>
          <p:nvPr/>
        </p:nvPicPr>
        <p:blipFill rotWithShape="1">
          <a:blip r:embed="rId7">
            <a:alphaModFix/>
          </a:blip>
          <a:srcRect b="0" l="0" r="0" t="0"/>
          <a:stretch/>
        </p:blipFill>
        <p:spPr>
          <a:xfrm>
            <a:off x="5401200" y="845500"/>
            <a:ext cx="1529225" cy="1825750"/>
          </a:xfrm>
          <a:prstGeom prst="rect">
            <a:avLst/>
          </a:prstGeom>
          <a:noFill/>
          <a:ln>
            <a:noFill/>
          </a:ln>
        </p:spPr>
      </p:pic>
      <p:sp>
        <p:nvSpPr>
          <p:cNvPr id="73" name="Google Shape;73;p2"/>
          <p:cNvSpPr txBox="1"/>
          <p:nvPr/>
        </p:nvSpPr>
        <p:spPr>
          <a:xfrm>
            <a:off x="167375" y="2967175"/>
            <a:ext cx="1617000" cy="23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Born and raised in Ecuador until the age of 10, then moved to the United States.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Began college at NJIT in 2020, pursuing an Electrical and Computer Engineering Technology.</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Interests: Power generation </a:t>
            </a:r>
            <a:r>
              <a:rPr lang="en" sz="900">
                <a:solidFill>
                  <a:schemeClr val="dk1"/>
                </a:solidFill>
              </a:rPr>
              <a:t>&amp;</a:t>
            </a:r>
            <a:r>
              <a:rPr b="0" i="0" lang="en" sz="900" u="none" cap="none" strike="noStrike">
                <a:solidFill>
                  <a:schemeClr val="dk1"/>
                </a:solidFill>
                <a:latin typeface="Arial"/>
                <a:ea typeface="Arial"/>
                <a:cs typeface="Arial"/>
                <a:sym typeface="Arial"/>
              </a:rPr>
              <a:t> </a:t>
            </a:r>
            <a:r>
              <a:rPr lang="en" sz="900">
                <a:solidFill>
                  <a:schemeClr val="dk1"/>
                </a:solidFill>
              </a:rPr>
              <a:t>distribution</a:t>
            </a:r>
            <a:r>
              <a:rPr b="0" i="0" lang="en" sz="900" u="none" cap="none" strike="noStrike">
                <a:solidFill>
                  <a:schemeClr val="dk1"/>
                </a:solidFill>
                <a:latin typeface="Arial"/>
                <a:ea typeface="Arial"/>
                <a:cs typeface="Arial"/>
                <a:sym typeface="Arial"/>
              </a:rPr>
              <a:t>, </a:t>
            </a:r>
            <a:r>
              <a:rPr lang="en" sz="900">
                <a:solidFill>
                  <a:schemeClr val="dk1"/>
                </a:solidFill>
              </a:rPr>
              <a:t>c</a:t>
            </a:r>
            <a:r>
              <a:rPr lang="en" sz="900">
                <a:solidFill>
                  <a:schemeClr val="dk1"/>
                </a:solidFill>
              </a:rPr>
              <a:t>ontrol systems, automation, robotics, and renewable energy</a:t>
            </a:r>
            <a:r>
              <a:rPr b="0" i="0" lang="en" sz="900" u="none" cap="none" strike="noStrike">
                <a:solidFill>
                  <a:schemeClr val="dk1"/>
                </a:solidFill>
                <a:latin typeface="Arial"/>
                <a:ea typeface="Arial"/>
                <a:cs typeface="Arial"/>
                <a:sym typeface="Arial"/>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74" name="Google Shape;74;p2"/>
          <p:cNvSpPr txBox="1"/>
          <p:nvPr/>
        </p:nvSpPr>
        <p:spPr>
          <a:xfrm>
            <a:off x="1804449" y="2967175"/>
            <a:ext cx="1784700" cy="18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2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Born in Colombia, studied Mechatronics Engineering for two years and earned a technical degree in Mechatronics.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Began a bachelor’s degree in Electrical and Computer Engineering Technology at NJIT in 2022.</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1200"/>
              </a:spcAft>
              <a:buClr>
                <a:srgbClr val="000000"/>
              </a:buClr>
              <a:buSzPts val="900"/>
              <a:buFont typeface="Arial"/>
              <a:buNone/>
            </a:pPr>
            <a:r>
              <a:rPr b="0" i="0" lang="en" sz="900" u="none" cap="none" strike="noStrike">
                <a:solidFill>
                  <a:schemeClr val="dk1"/>
                </a:solidFill>
                <a:latin typeface="Arial"/>
                <a:ea typeface="Arial"/>
                <a:cs typeface="Arial"/>
                <a:sym typeface="Arial"/>
              </a:rPr>
              <a:t>Interests: Control systems, automation, robotics, and power systems.</a:t>
            </a:r>
            <a:endParaRPr b="0" i="0" sz="700" u="none" cap="none" strike="noStrike">
              <a:solidFill>
                <a:schemeClr val="dk1"/>
              </a:solidFill>
              <a:latin typeface="Arial"/>
              <a:ea typeface="Arial"/>
              <a:cs typeface="Arial"/>
              <a:sym typeface="Arial"/>
            </a:endParaRPr>
          </a:p>
        </p:txBody>
      </p:sp>
      <p:sp>
        <p:nvSpPr>
          <p:cNvPr id="75" name="Google Shape;75;p2"/>
          <p:cNvSpPr txBox="1"/>
          <p:nvPr/>
        </p:nvSpPr>
        <p:spPr>
          <a:xfrm>
            <a:off x="3551238" y="2985525"/>
            <a:ext cx="1689000" cy="171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International South Korean software developer and recent retiree from the Korean military.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Currently pursuing Electrical and Computer Engineering Technology and Game Development at NJIT.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Interests: software development, video games, and computer graphics.</a:t>
            </a:r>
            <a:endParaRPr b="0" i="0" sz="900" u="none" cap="none" strike="noStrike">
              <a:solidFill>
                <a:schemeClr val="dk1"/>
              </a:solidFill>
              <a:latin typeface="Arial"/>
              <a:ea typeface="Arial"/>
              <a:cs typeface="Arial"/>
              <a:sym typeface="Arial"/>
            </a:endParaRPr>
          </a:p>
        </p:txBody>
      </p:sp>
      <p:sp>
        <p:nvSpPr>
          <p:cNvPr id="76" name="Google Shape;76;p2"/>
          <p:cNvSpPr txBox="1"/>
          <p:nvPr/>
        </p:nvSpPr>
        <p:spPr>
          <a:xfrm>
            <a:off x="5446975" y="2985525"/>
            <a:ext cx="1529100" cy="2157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Born and raised American Chinese Test Engineer currently working at Cygnus LLC.</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Began studying at NJIT after transferring from ECC in 2021.</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900"/>
              <a:buFont typeface="Arial"/>
              <a:buNone/>
            </a:pPr>
            <a:r>
              <a:rPr b="0" i="0" lang="en" sz="900" u="none" cap="none" strike="noStrike">
                <a:solidFill>
                  <a:schemeClr val="dk1"/>
                </a:solidFill>
                <a:latin typeface="Arial"/>
                <a:ea typeface="Arial"/>
                <a:cs typeface="Arial"/>
                <a:sym typeface="Arial"/>
              </a:rPr>
              <a:t>Interests: Renewable energy, alternative transportation and traveling.</a:t>
            </a:r>
            <a:endParaRPr b="0" i="0" sz="900" u="none" cap="none" strike="noStrike">
              <a:solidFill>
                <a:schemeClr val="dk1"/>
              </a:solidFill>
              <a:latin typeface="Arial"/>
              <a:ea typeface="Arial"/>
              <a:cs typeface="Arial"/>
              <a:sym typeface="Arial"/>
            </a:endParaRPr>
          </a:p>
        </p:txBody>
      </p:sp>
      <p:sp>
        <p:nvSpPr>
          <p:cNvPr id="77" name="Google Shape;77;p2"/>
          <p:cNvSpPr txBox="1"/>
          <p:nvPr/>
        </p:nvSpPr>
        <p:spPr>
          <a:xfrm>
            <a:off x="7058050" y="2985525"/>
            <a:ext cx="1809000" cy="2071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Born and raised in Kuwait till age 16 moved during my high school years and always aspired to be an engineer</a:t>
            </a:r>
            <a:r>
              <a:rPr lang="en" sz="900">
                <a:solidFill>
                  <a:schemeClr val="dk1"/>
                </a:solidFill>
              </a:rPr>
              <a:t>. Although mechanical at first.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lang="en" sz="900">
                <a:solidFill>
                  <a:schemeClr val="dk1"/>
                </a:solidFill>
              </a:rPr>
              <a:t>Came in NJIT during covid and </a:t>
            </a:r>
            <a:r>
              <a:rPr b="0" i="0" lang="en" sz="900" u="none" cap="none" strike="noStrike">
                <a:solidFill>
                  <a:schemeClr val="dk1"/>
                </a:solidFill>
                <a:latin typeface="Arial"/>
                <a:ea typeface="Arial"/>
                <a:cs typeface="Arial"/>
                <a:sym typeface="Arial"/>
              </a:rPr>
              <a:t>Switched major from general engineering to ECET </a:t>
            </a:r>
            <a:r>
              <a:rPr lang="en" sz="900">
                <a:solidFill>
                  <a:schemeClr val="dk1"/>
                </a:solidFill>
              </a:rPr>
              <a:t>around a year later.</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900"/>
              <a:buFont typeface="Arial"/>
              <a:buNone/>
            </a:pPr>
            <a:r>
              <a:rPr b="0" i="0" lang="en" sz="900" u="none" cap="none" strike="noStrike">
                <a:solidFill>
                  <a:schemeClr val="dk1"/>
                </a:solidFill>
                <a:latin typeface="Arial"/>
                <a:ea typeface="Arial"/>
                <a:cs typeface="Arial"/>
                <a:sym typeface="Arial"/>
              </a:rPr>
              <a:t>Interests: Embedded systems, and Integrated circuits.</a:t>
            </a:r>
            <a:endParaRPr b="0" i="0" sz="900" u="none" cap="none" strike="noStrike">
              <a:solidFill>
                <a:schemeClr val="dk1"/>
              </a:solidFill>
              <a:latin typeface="Arial"/>
              <a:ea typeface="Arial"/>
              <a:cs typeface="Arial"/>
              <a:sym typeface="Arial"/>
            </a:endParaRPr>
          </a:p>
        </p:txBody>
      </p:sp>
      <p:sp>
        <p:nvSpPr>
          <p:cNvPr id="78" name="Google Shape;78;p2"/>
          <p:cNvSpPr txBox="1"/>
          <p:nvPr/>
        </p:nvSpPr>
        <p:spPr>
          <a:xfrm>
            <a:off x="7106925" y="2690475"/>
            <a:ext cx="1843800" cy="33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Lato"/>
                <a:ea typeface="Lato"/>
                <a:cs typeface="Lato"/>
                <a:sym typeface="Lato"/>
              </a:rPr>
              <a:t>Mohammad Rahman</a:t>
            </a:r>
            <a:endParaRPr b="0" i="0" sz="1400" u="none" cap="none" strike="noStrike">
              <a:solidFill>
                <a:schemeClr val="dk1"/>
              </a:solidFill>
              <a:latin typeface="Lato"/>
              <a:ea typeface="Lato"/>
              <a:cs typeface="Lato"/>
              <a:sym typeface="Lato"/>
            </a:endParaRPr>
          </a:p>
        </p:txBody>
      </p:sp>
      <p:sp>
        <p:nvSpPr>
          <p:cNvPr id="79" name="Google Shape;79;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288" name="Shape 288"/>
        <p:cNvGrpSpPr/>
        <p:nvPr/>
      </p:nvGrpSpPr>
      <p:grpSpPr>
        <a:xfrm>
          <a:off x="0" y="0"/>
          <a:ext cx="0" cy="0"/>
          <a:chOff x="0" y="0"/>
          <a:chExt cx="0" cy="0"/>
        </a:xfrm>
      </p:grpSpPr>
      <p:sp>
        <p:nvSpPr>
          <p:cNvPr id="289" name="Google Shape;289;p17"/>
          <p:cNvSpPr txBox="1"/>
          <p:nvPr/>
        </p:nvSpPr>
        <p:spPr>
          <a:xfrm>
            <a:off x="343012" y="537126"/>
            <a:ext cx="8457900" cy="4782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2800"/>
              <a:buFont typeface="Arial"/>
              <a:buNone/>
            </a:pPr>
            <a:r>
              <a:rPr b="0" i="0" lang="en" sz="2800" u="none" cap="none" strike="noStrike">
                <a:solidFill>
                  <a:srgbClr val="000000"/>
                </a:solidFill>
                <a:latin typeface="Poppins SemiBold"/>
                <a:ea typeface="Poppins SemiBold"/>
                <a:cs typeface="Poppins SemiBold"/>
                <a:sym typeface="Poppins SemiBold"/>
              </a:rPr>
              <a:t>Embedded Systems</a:t>
            </a:r>
            <a:endParaRPr b="0" i="0" sz="1050" u="none" cap="none" strike="noStrike">
              <a:solidFill>
                <a:srgbClr val="000000"/>
              </a:solidFill>
              <a:latin typeface="Poppins SemiBold"/>
              <a:ea typeface="Poppins SemiBold"/>
              <a:cs typeface="Poppins SemiBold"/>
              <a:sym typeface="Poppins SemiBold"/>
            </a:endParaRPr>
          </a:p>
        </p:txBody>
      </p:sp>
      <p:sp>
        <p:nvSpPr>
          <p:cNvPr id="290" name="Google Shape;29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291" name="Google Shape;291;p17"/>
          <p:cNvSpPr/>
          <p:nvPr/>
        </p:nvSpPr>
        <p:spPr>
          <a:xfrm>
            <a:off x="0" y="0"/>
            <a:ext cx="9144000" cy="54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2" name="Google Shape;292;p17"/>
          <p:cNvPicPr preferRelativeResize="0"/>
          <p:nvPr/>
        </p:nvPicPr>
        <p:blipFill rotWithShape="1">
          <a:blip r:embed="rId3">
            <a:alphaModFix/>
          </a:blip>
          <a:srcRect b="0" l="0" r="0" t="0"/>
          <a:stretch/>
        </p:blipFill>
        <p:spPr>
          <a:xfrm>
            <a:off x="1675835" y="1585459"/>
            <a:ext cx="5792324" cy="30777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727"/>
        </a:solidFill>
      </p:bgPr>
    </p:bg>
    <p:spTree>
      <p:nvGrpSpPr>
        <p:cNvPr id="296" name="Shape 296"/>
        <p:cNvGrpSpPr/>
        <p:nvPr/>
      </p:nvGrpSpPr>
      <p:grpSpPr>
        <a:xfrm>
          <a:off x="0" y="0"/>
          <a:ext cx="0" cy="0"/>
          <a:chOff x="0" y="0"/>
          <a:chExt cx="0" cy="0"/>
        </a:xfrm>
      </p:grpSpPr>
      <p:pic>
        <p:nvPicPr>
          <p:cNvPr id="297" name="Google Shape;297;p21"/>
          <p:cNvPicPr preferRelativeResize="0"/>
          <p:nvPr/>
        </p:nvPicPr>
        <p:blipFill rotWithShape="1">
          <a:blip r:embed="rId3">
            <a:alphaModFix/>
          </a:blip>
          <a:srcRect b="0" l="23675" r="0" t="0"/>
          <a:stretch/>
        </p:blipFill>
        <p:spPr>
          <a:xfrm>
            <a:off x="1" y="0"/>
            <a:ext cx="5811026" cy="5143501"/>
          </a:xfrm>
          <a:prstGeom prst="rect">
            <a:avLst/>
          </a:prstGeom>
          <a:noFill/>
          <a:ln>
            <a:noFill/>
          </a:ln>
        </p:spPr>
      </p:pic>
      <p:sp>
        <p:nvSpPr>
          <p:cNvPr id="298" name="Google Shape;298;p21"/>
          <p:cNvSpPr txBox="1"/>
          <p:nvPr/>
        </p:nvSpPr>
        <p:spPr>
          <a:xfrm>
            <a:off x="6156531" y="1852727"/>
            <a:ext cx="2700900" cy="12018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3700"/>
              <a:buFont typeface="Arial"/>
              <a:buNone/>
            </a:pPr>
            <a:r>
              <a:rPr b="1" i="0" lang="en" sz="3700" u="none" cap="none" strike="noStrike">
                <a:solidFill>
                  <a:srgbClr val="EDDED2"/>
                </a:solidFill>
                <a:latin typeface="Poppins SemiBold"/>
                <a:ea typeface="Poppins SemiBold"/>
                <a:cs typeface="Poppins SemiBold"/>
                <a:sym typeface="Poppins SemiBold"/>
              </a:rPr>
              <a:t>Prototype Designs</a:t>
            </a:r>
            <a:endParaRPr b="0" i="0" sz="700" u="none" cap="none" strike="noStrike">
              <a:solidFill>
                <a:srgbClr val="000000"/>
              </a:solidFill>
              <a:latin typeface="Arial"/>
              <a:ea typeface="Arial"/>
              <a:cs typeface="Arial"/>
              <a:sym typeface="Arial"/>
            </a:endParaRPr>
          </a:p>
        </p:txBody>
      </p:sp>
      <p:sp>
        <p:nvSpPr>
          <p:cNvPr id="299" name="Google Shape;29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03" name="Shape 303"/>
        <p:cNvGrpSpPr/>
        <p:nvPr/>
      </p:nvGrpSpPr>
      <p:grpSpPr>
        <a:xfrm>
          <a:off x="0" y="0"/>
          <a:ext cx="0" cy="0"/>
          <a:chOff x="0" y="0"/>
          <a:chExt cx="0" cy="0"/>
        </a:xfrm>
      </p:grpSpPr>
      <p:sp>
        <p:nvSpPr>
          <p:cNvPr id="304" name="Google Shape;304;p22"/>
          <p:cNvSpPr/>
          <p:nvPr/>
        </p:nvSpPr>
        <p:spPr>
          <a:xfrm>
            <a:off x="750" y="0"/>
            <a:ext cx="3103232" cy="5141722"/>
          </a:xfrm>
          <a:custGeom>
            <a:rect b="b" l="l" r="r" t="t"/>
            <a:pathLst>
              <a:path extrusionOk="0" h="3149600" w="4179437">
                <a:moveTo>
                  <a:pt x="0" y="0"/>
                </a:moveTo>
                <a:lnTo>
                  <a:pt x="4179437" y="0"/>
                </a:lnTo>
                <a:lnTo>
                  <a:pt x="4179437" y="3149600"/>
                </a:lnTo>
                <a:lnTo>
                  <a:pt x="0" y="3149600"/>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22"/>
          <p:cNvSpPr txBox="1"/>
          <p:nvPr/>
        </p:nvSpPr>
        <p:spPr>
          <a:xfrm>
            <a:off x="371719" y="455275"/>
            <a:ext cx="2852400" cy="1201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i="0" lang="en" sz="3700" u="none" cap="none" strike="noStrike">
                <a:solidFill>
                  <a:srgbClr val="EDDED2"/>
                </a:solidFill>
                <a:latin typeface="Poppins SemiBold"/>
                <a:ea typeface="Poppins SemiBold"/>
                <a:cs typeface="Poppins SemiBold"/>
                <a:sym typeface="Poppins SemiBold"/>
              </a:rPr>
              <a:t>Concept Design</a:t>
            </a:r>
            <a:endParaRPr b="0" i="0" sz="700" u="none" cap="none" strike="noStrike">
              <a:solidFill>
                <a:srgbClr val="000000"/>
              </a:solidFill>
              <a:latin typeface="Arial"/>
              <a:ea typeface="Arial"/>
              <a:cs typeface="Arial"/>
              <a:sym typeface="Arial"/>
            </a:endParaRPr>
          </a:p>
        </p:txBody>
      </p:sp>
      <p:sp>
        <p:nvSpPr>
          <p:cNvPr id="306" name="Google Shape;30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307" name="Google Shape;307;p22"/>
          <p:cNvPicPr preferRelativeResize="0"/>
          <p:nvPr/>
        </p:nvPicPr>
        <p:blipFill>
          <a:blip r:embed="rId3">
            <a:alphaModFix/>
          </a:blip>
          <a:stretch>
            <a:fillRect/>
          </a:stretch>
        </p:blipFill>
        <p:spPr>
          <a:xfrm>
            <a:off x="413924" y="2439775"/>
            <a:ext cx="2461901" cy="2366551"/>
          </a:xfrm>
          <a:prstGeom prst="rect">
            <a:avLst/>
          </a:prstGeom>
          <a:noFill/>
          <a:ln>
            <a:noFill/>
          </a:ln>
        </p:spPr>
      </p:pic>
      <p:pic>
        <p:nvPicPr>
          <p:cNvPr id="308" name="Google Shape;308;p22"/>
          <p:cNvPicPr preferRelativeResize="0"/>
          <p:nvPr/>
        </p:nvPicPr>
        <p:blipFill>
          <a:blip r:embed="rId4">
            <a:alphaModFix/>
          </a:blip>
          <a:stretch>
            <a:fillRect/>
          </a:stretch>
        </p:blipFill>
        <p:spPr>
          <a:xfrm>
            <a:off x="3518625" y="208500"/>
            <a:ext cx="5153900" cy="47265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2" name="Shape 312"/>
        <p:cNvGrpSpPr/>
        <p:nvPr/>
      </p:nvGrpSpPr>
      <p:grpSpPr>
        <a:xfrm>
          <a:off x="0" y="0"/>
          <a:ext cx="0" cy="0"/>
          <a:chOff x="0" y="0"/>
          <a:chExt cx="0" cy="0"/>
        </a:xfrm>
      </p:grpSpPr>
      <p:sp>
        <p:nvSpPr>
          <p:cNvPr id="313" name="Google Shape;313;p23"/>
          <p:cNvSpPr/>
          <p:nvPr/>
        </p:nvSpPr>
        <p:spPr>
          <a:xfrm>
            <a:off x="0" y="0"/>
            <a:ext cx="3708475" cy="2571750"/>
          </a:xfrm>
          <a:custGeom>
            <a:rect b="b" l="l" r="r" t="t"/>
            <a:pathLst>
              <a:path extrusionOk="0" h="3149600" w="4179437">
                <a:moveTo>
                  <a:pt x="0" y="0"/>
                </a:moveTo>
                <a:lnTo>
                  <a:pt x="4179437" y="0"/>
                </a:lnTo>
                <a:lnTo>
                  <a:pt x="4179437" y="3149600"/>
                </a:lnTo>
                <a:lnTo>
                  <a:pt x="0" y="3149600"/>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4" name="Google Shape;314;p23"/>
          <p:cNvSpPr/>
          <p:nvPr/>
        </p:nvSpPr>
        <p:spPr>
          <a:xfrm>
            <a:off x="4162588" y="1591914"/>
            <a:ext cx="614350" cy="614349"/>
          </a:xfrm>
          <a:custGeom>
            <a:rect b="b" l="l" r="r" t="t"/>
            <a:pathLst>
              <a:path extrusionOk="0" h="1228699" w="1228699">
                <a:moveTo>
                  <a:pt x="0" y="0"/>
                </a:moveTo>
                <a:lnTo>
                  <a:pt x="1228699" y="0"/>
                </a:lnTo>
                <a:lnTo>
                  <a:pt x="1228699" y="1228699"/>
                </a:lnTo>
                <a:lnTo>
                  <a:pt x="0" y="122869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5" name="Google Shape;315;p23"/>
          <p:cNvSpPr/>
          <p:nvPr/>
        </p:nvSpPr>
        <p:spPr>
          <a:xfrm>
            <a:off x="4162588" y="259800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6" name="Google Shape;316;p23"/>
          <p:cNvSpPr/>
          <p:nvPr/>
        </p:nvSpPr>
        <p:spPr>
          <a:xfrm>
            <a:off x="4162588" y="360429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17" name="Google Shape;317;p23"/>
          <p:cNvGrpSpPr/>
          <p:nvPr/>
        </p:nvGrpSpPr>
        <p:grpSpPr>
          <a:xfrm>
            <a:off x="5069175" y="1563339"/>
            <a:ext cx="3461738" cy="639960"/>
            <a:chOff x="-9" y="-76200"/>
            <a:chExt cx="9231300" cy="1706563"/>
          </a:xfrm>
        </p:grpSpPr>
        <p:sp>
          <p:nvSpPr>
            <p:cNvPr id="318" name="Google Shape;318;p23"/>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sz="800" u="none" cap="none" strike="noStrike">
                <a:solidFill>
                  <a:srgbClr val="000000"/>
                </a:solidFill>
                <a:latin typeface="Arial"/>
                <a:ea typeface="Arial"/>
                <a:cs typeface="Arial"/>
                <a:sym typeface="Arial"/>
              </a:endParaRPr>
            </a:p>
          </p:txBody>
        </p:sp>
        <p:sp>
          <p:nvSpPr>
            <p:cNvPr id="319" name="Google Shape;319;p23"/>
            <p:cNvSpPr txBox="1"/>
            <p:nvPr/>
          </p:nvSpPr>
          <p:spPr>
            <a:xfrm>
              <a:off x="-9" y="645163"/>
              <a:ext cx="9231300" cy="9852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1050"/>
                <a:buFont typeface="Arial"/>
                <a:buNone/>
              </a:pPr>
              <a:r>
                <a:rPr b="0" i="0" lang="en" sz="1000" u="none" cap="none" strike="noStrike">
                  <a:solidFill>
                    <a:srgbClr val="000000"/>
                  </a:solidFill>
                  <a:latin typeface="Arial"/>
                  <a:ea typeface="Arial"/>
                  <a:cs typeface="Arial"/>
                  <a:sym typeface="Arial"/>
                </a:rPr>
                <a:t>3D Printed ABENICS Ball Joint was too loose within its housing</a:t>
              </a:r>
              <a:endParaRPr b="0" i="0" sz="1000" u="none" cap="none" strike="noStrike">
                <a:solidFill>
                  <a:srgbClr val="000000"/>
                </a:solidFill>
                <a:latin typeface="Arial"/>
                <a:ea typeface="Arial"/>
                <a:cs typeface="Arial"/>
                <a:sym typeface="Arial"/>
              </a:endParaRPr>
            </a:p>
          </p:txBody>
        </p:sp>
      </p:grpSp>
      <p:sp>
        <p:nvSpPr>
          <p:cNvPr id="320" name="Google Shape;320;p23"/>
          <p:cNvSpPr txBox="1"/>
          <p:nvPr/>
        </p:nvSpPr>
        <p:spPr>
          <a:xfrm>
            <a:off x="4162588" y="593874"/>
            <a:ext cx="4034400" cy="643500"/>
          </a:xfrm>
          <a:prstGeom prst="rect">
            <a:avLst/>
          </a:prstGeom>
          <a:noFill/>
          <a:ln>
            <a:noFill/>
          </a:ln>
        </p:spPr>
        <p:txBody>
          <a:bodyPr anchorCtr="0" anchor="t" bIns="0" lIns="0" spcFirstLastPara="1" rIns="0" wrap="square" tIns="0">
            <a:spAutoFit/>
          </a:bodyPr>
          <a:lstStyle/>
          <a:p>
            <a:pPr indent="0" lvl="0" marL="0" marR="0" rtl="0" algn="just">
              <a:lnSpc>
                <a:spcPct val="140018"/>
              </a:lnSpc>
              <a:spcBef>
                <a:spcPts val="0"/>
              </a:spcBef>
              <a:spcAft>
                <a:spcPts val="0"/>
              </a:spcAft>
              <a:buClr>
                <a:srgbClr val="000000"/>
              </a:buClr>
              <a:buSzPts val="1100"/>
              <a:buFont typeface="Arial"/>
              <a:buNone/>
            </a:pPr>
            <a:r>
              <a:rPr b="1" lang="en" sz="1100">
                <a:solidFill>
                  <a:srgbClr val="292727"/>
                </a:solidFill>
              </a:rPr>
              <a:t>Designed to test the motor rotation within the housing unit, with an open space left to observe the motor's movement while interacting with the housing.</a:t>
            </a:r>
            <a:endParaRPr b="0" i="0" sz="700" u="none" cap="none" strike="noStrike">
              <a:solidFill>
                <a:srgbClr val="000000"/>
              </a:solidFill>
              <a:latin typeface="Arial"/>
              <a:ea typeface="Arial"/>
              <a:cs typeface="Arial"/>
              <a:sym typeface="Arial"/>
            </a:endParaRPr>
          </a:p>
        </p:txBody>
      </p:sp>
      <p:grpSp>
        <p:nvGrpSpPr>
          <p:cNvPr id="321" name="Google Shape;321;p23"/>
          <p:cNvGrpSpPr/>
          <p:nvPr/>
        </p:nvGrpSpPr>
        <p:grpSpPr>
          <a:xfrm>
            <a:off x="5069175" y="2569432"/>
            <a:ext cx="3461738" cy="424418"/>
            <a:chOff x="-9" y="-76200"/>
            <a:chExt cx="9231300" cy="1131781"/>
          </a:xfrm>
        </p:grpSpPr>
        <p:sp>
          <p:nvSpPr>
            <p:cNvPr id="322" name="Google Shape;322;p23"/>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sz="800" u="none" cap="none" strike="noStrike">
                <a:solidFill>
                  <a:srgbClr val="000000"/>
                </a:solidFill>
                <a:latin typeface="Arial"/>
                <a:ea typeface="Arial"/>
                <a:cs typeface="Arial"/>
                <a:sym typeface="Arial"/>
              </a:endParaRPr>
            </a:p>
          </p:txBody>
        </p:sp>
        <p:sp>
          <p:nvSpPr>
            <p:cNvPr id="323" name="Google Shape;323;p23"/>
            <p:cNvSpPr txBox="1"/>
            <p:nvPr/>
          </p:nvSpPr>
          <p:spPr>
            <a:xfrm>
              <a:off x="-9" y="645181"/>
              <a:ext cx="92313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1050"/>
                <a:buFont typeface="Arial"/>
                <a:buNone/>
              </a:pPr>
              <a:r>
                <a:rPr b="0" i="0" lang="en" sz="1000" u="none" cap="none" strike="noStrike">
                  <a:solidFill>
                    <a:srgbClr val="000000"/>
                  </a:solidFill>
                  <a:latin typeface="Arial"/>
                  <a:ea typeface="Arial"/>
                  <a:cs typeface="Arial"/>
                  <a:sym typeface="Arial"/>
                </a:rPr>
                <a:t>Difficult for </a:t>
              </a:r>
              <a:r>
                <a:rPr lang="en" sz="1000"/>
                <a:t>M</a:t>
              </a:r>
              <a:r>
                <a:rPr b="0" i="0" lang="en" sz="1000" u="none" cap="none" strike="noStrike">
                  <a:solidFill>
                    <a:srgbClr val="000000"/>
                  </a:solidFill>
                  <a:latin typeface="Arial"/>
                  <a:ea typeface="Arial"/>
                  <a:cs typeface="Arial"/>
                  <a:sym typeface="Arial"/>
                </a:rPr>
                <a:t>onopole gear to make contact with Ball Joint</a:t>
              </a:r>
              <a:endParaRPr b="0" i="0" sz="1000" u="none" cap="none" strike="noStrike">
                <a:solidFill>
                  <a:srgbClr val="000000"/>
                </a:solidFill>
                <a:latin typeface="Arial"/>
                <a:ea typeface="Arial"/>
                <a:cs typeface="Arial"/>
                <a:sym typeface="Arial"/>
              </a:endParaRPr>
            </a:p>
          </p:txBody>
        </p:sp>
      </p:grpSp>
      <p:grpSp>
        <p:nvGrpSpPr>
          <p:cNvPr id="324" name="Google Shape;324;p23"/>
          <p:cNvGrpSpPr/>
          <p:nvPr/>
        </p:nvGrpSpPr>
        <p:grpSpPr>
          <a:xfrm>
            <a:off x="5069178" y="3575722"/>
            <a:ext cx="3127725" cy="424419"/>
            <a:chOff x="0" y="-76200"/>
            <a:chExt cx="8340600" cy="1131785"/>
          </a:xfrm>
        </p:grpSpPr>
        <p:sp>
          <p:nvSpPr>
            <p:cNvPr id="325" name="Google Shape;325;p23"/>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sz="800" u="none" cap="none" strike="noStrike">
                <a:solidFill>
                  <a:srgbClr val="000000"/>
                </a:solidFill>
                <a:latin typeface="Arial"/>
                <a:ea typeface="Arial"/>
                <a:cs typeface="Arial"/>
                <a:sym typeface="Arial"/>
              </a:endParaRPr>
            </a:p>
          </p:txBody>
        </p:sp>
        <p:sp>
          <p:nvSpPr>
            <p:cNvPr id="326" name="Google Shape;326;p23"/>
            <p:cNvSpPr txBox="1"/>
            <p:nvPr/>
          </p:nvSpPr>
          <p:spPr>
            <a:xfrm>
              <a:off x="0" y="645185"/>
              <a:ext cx="83406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1050"/>
                <a:buFont typeface="Arial"/>
                <a:buNone/>
              </a:pPr>
              <a:r>
                <a:rPr lang="en" sz="1000"/>
                <a:t>Design is massive and </a:t>
              </a:r>
              <a:r>
                <a:rPr lang="en" sz="1000"/>
                <a:t>inconvenient</a:t>
              </a:r>
              <a:endParaRPr b="0" i="0" sz="1000" u="none" cap="none" strike="noStrike">
                <a:solidFill>
                  <a:srgbClr val="000000"/>
                </a:solidFill>
                <a:latin typeface="Arial"/>
                <a:ea typeface="Arial"/>
                <a:cs typeface="Arial"/>
                <a:sym typeface="Arial"/>
              </a:endParaRPr>
            </a:p>
          </p:txBody>
        </p:sp>
      </p:grpSp>
      <p:sp>
        <p:nvSpPr>
          <p:cNvPr id="327" name="Google Shape;327;p23"/>
          <p:cNvSpPr txBox="1"/>
          <p:nvPr/>
        </p:nvSpPr>
        <p:spPr>
          <a:xfrm>
            <a:off x="503762" y="204729"/>
            <a:ext cx="2700950" cy="1896096"/>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i="0" lang="en" sz="3700" u="none" cap="none" strike="noStrike">
                <a:solidFill>
                  <a:srgbClr val="EDDED2"/>
                </a:solidFill>
                <a:latin typeface="Poppins SemiBold"/>
                <a:ea typeface="Poppins SemiBold"/>
                <a:cs typeface="Poppins SemiBold"/>
                <a:sym typeface="Poppins SemiBold"/>
              </a:rPr>
              <a:t>Motor Testing Design</a:t>
            </a:r>
            <a:endParaRPr b="0" i="0" sz="700" u="none" cap="none" strike="noStrike">
              <a:solidFill>
                <a:srgbClr val="000000"/>
              </a:solidFill>
              <a:latin typeface="Arial"/>
              <a:ea typeface="Arial"/>
              <a:cs typeface="Arial"/>
              <a:sym typeface="Arial"/>
            </a:endParaRPr>
          </a:p>
        </p:txBody>
      </p:sp>
      <p:sp>
        <p:nvSpPr>
          <p:cNvPr id="328" name="Google Shape;32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329" name="Google Shape;329;p23"/>
          <p:cNvPicPr preferRelativeResize="0"/>
          <p:nvPr/>
        </p:nvPicPr>
        <p:blipFill>
          <a:blip r:embed="rId6">
            <a:alphaModFix/>
          </a:blip>
          <a:stretch>
            <a:fillRect/>
          </a:stretch>
        </p:blipFill>
        <p:spPr>
          <a:xfrm>
            <a:off x="344601" y="2571750"/>
            <a:ext cx="2919124" cy="2571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33" name="Shape 333"/>
        <p:cNvGrpSpPr/>
        <p:nvPr/>
      </p:nvGrpSpPr>
      <p:grpSpPr>
        <a:xfrm>
          <a:off x="0" y="0"/>
          <a:ext cx="0" cy="0"/>
          <a:chOff x="0" y="0"/>
          <a:chExt cx="0" cy="0"/>
        </a:xfrm>
      </p:grpSpPr>
      <p:sp>
        <p:nvSpPr>
          <p:cNvPr id="334" name="Google Shape;334;p24"/>
          <p:cNvSpPr/>
          <p:nvPr/>
        </p:nvSpPr>
        <p:spPr>
          <a:xfrm>
            <a:off x="0" y="0"/>
            <a:ext cx="3708475" cy="2571750"/>
          </a:xfrm>
          <a:custGeom>
            <a:rect b="b" l="l" r="r" t="t"/>
            <a:pathLst>
              <a:path extrusionOk="0" h="3149600" w="4179437">
                <a:moveTo>
                  <a:pt x="0" y="0"/>
                </a:moveTo>
                <a:lnTo>
                  <a:pt x="4179437" y="0"/>
                </a:lnTo>
                <a:lnTo>
                  <a:pt x="4179437" y="3149600"/>
                </a:lnTo>
                <a:lnTo>
                  <a:pt x="0" y="3149600"/>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24"/>
          <p:cNvSpPr/>
          <p:nvPr/>
        </p:nvSpPr>
        <p:spPr>
          <a:xfrm>
            <a:off x="4162588" y="1591914"/>
            <a:ext cx="614350" cy="614349"/>
          </a:xfrm>
          <a:custGeom>
            <a:rect b="b" l="l" r="r" t="t"/>
            <a:pathLst>
              <a:path extrusionOk="0" h="1228699" w="1228699">
                <a:moveTo>
                  <a:pt x="0" y="0"/>
                </a:moveTo>
                <a:lnTo>
                  <a:pt x="1228699" y="0"/>
                </a:lnTo>
                <a:lnTo>
                  <a:pt x="1228699" y="1228699"/>
                </a:lnTo>
                <a:lnTo>
                  <a:pt x="0" y="122869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24"/>
          <p:cNvSpPr/>
          <p:nvPr/>
        </p:nvSpPr>
        <p:spPr>
          <a:xfrm>
            <a:off x="4162588" y="259800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24"/>
          <p:cNvSpPr/>
          <p:nvPr/>
        </p:nvSpPr>
        <p:spPr>
          <a:xfrm>
            <a:off x="4162588" y="360429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38" name="Google Shape;338;p24"/>
          <p:cNvGrpSpPr/>
          <p:nvPr/>
        </p:nvGrpSpPr>
        <p:grpSpPr>
          <a:xfrm>
            <a:off x="5069175" y="1563339"/>
            <a:ext cx="3470738" cy="424411"/>
            <a:chOff x="-9" y="-76200"/>
            <a:chExt cx="9255300" cy="1131763"/>
          </a:xfrm>
        </p:grpSpPr>
        <p:sp>
          <p:nvSpPr>
            <p:cNvPr id="339" name="Google Shape;339;p24"/>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u="none" cap="none" strike="noStrike">
                <a:solidFill>
                  <a:srgbClr val="000000"/>
                </a:solidFill>
                <a:latin typeface="Arial"/>
                <a:ea typeface="Arial"/>
                <a:cs typeface="Arial"/>
                <a:sym typeface="Arial"/>
              </a:endParaRPr>
            </a:p>
          </p:txBody>
        </p:sp>
        <p:sp>
          <p:nvSpPr>
            <p:cNvPr id="340" name="Google Shape;340;p24"/>
            <p:cNvSpPr txBox="1"/>
            <p:nvPr/>
          </p:nvSpPr>
          <p:spPr>
            <a:xfrm>
              <a:off x="-9" y="645163"/>
              <a:ext cx="92553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lang="en" sz="1000">
                  <a:solidFill>
                    <a:schemeClr val="lt1"/>
                  </a:solidFill>
                </a:rPr>
                <a:t>Monopole gear was not able to move along with the ball joint</a:t>
              </a:r>
              <a:endParaRPr b="0" i="0" sz="800" u="none" cap="none" strike="noStrike">
                <a:solidFill>
                  <a:schemeClr val="lt1"/>
                </a:solidFill>
                <a:latin typeface="Arial"/>
                <a:ea typeface="Arial"/>
                <a:cs typeface="Arial"/>
                <a:sym typeface="Arial"/>
              </a:endParaRPr>
            </a:p>
          </p:txBody>
        </p:sp>
      </p:grpSp>
      <p:sp>
        <p:nvSpPr>
          <p:cNvPr id="341" name="Google Shape;341;p24"/>
          <p:cNvSpPr txBox="1"/>
          <p:nvPr/>
        </p:nvSpPr>
        <p:spPr>
          <a:xfrm>
            <a:off x="4162588" y="593874"/>
            <a:ext cx="4034400" cy="406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SzPts val="1100"/>
              <a:buFont typeface="Arial"/>
              <a:buNone/>
            </a:pPr>
            <a:r>
              <a:rPr b="1" i="0" lang="en" sz="1100" u="none" cap="none" strike="noStrike">
                <a:solidFill>
                  <a:srgbClr val="292727"/>
                </a:solidFill>
                <a:latin typeface="Arial"/>
                <a:ea typeface="Arial"/>
                <a:cs typeface="Arial"/>
                <a:sym typeface="Arial"/>
              </a:rPr>
              <a:t>Designed to eliminate errors caused by the motors movement </a:t>
            </a:r>
            <a:r>
              <a:rPr b="1" lang="en" sz="1100">
                <a:solidFill>
                  <a:srgbClr val="292727"/>
                </a:solidFill>
              </a:rPr>
              <a:t>within</a:t>
            </a:r>
            <a:r>
              <a:rPr b="1" i="0" lang="en" sz="1100" u="none" cap="none" strike="noStrike">
                <a:solidFill>
                  <a:srgbClr val="292727"/>
                </a:solidFill>
                <a:latin typeface="Arial"/>
                <a:ea typeface="Arial"/>
                <a:cs typeface="Arial"/>
                <a:sym typeface="Arial"/>
              </a:rPr>
              <a:t> the housing unit.</a:t>
            </a:r>
            <a:endParaRPr b="0" i="0" sz="700" u="none" cap="none" strike="noStrike">
              <a:solidFill>
                <a:srgbClr val="000000"/>
              </a:solidFill>
              <a:latin typeface="Arial"/>
              <a:ea typeface="Arial"/>
              <a:cs typeface="Arial"/>
              <a:sym typeface="Arial"/>
            </a:endParaRPr>
          </a:p>
        </p:txBody>
      </p:sp>
      <p:sp>
        <p:nvSpPr>
          <p:cNvPr id="342" name="Google Shape;342;p24"/>
          <p:cNvSpPr txBox="1"/>
          <p:nvPr/>
        </p:nvSpPr>
        <p:spPr>
          <a:xfrm>
            <a:off x="5069178" y="2839951"/>
            <a:ext cx="3127800" cy="1539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b="0" i="0" lang="en" sz="1000" u="none" cap="none" strike="noStrike">
                <a:solidFill>
                  <a:schemeClr val="lt1"/>
                </a:solidFill>
                <a:latin typeface="Arial"/>
                <a:ea typeface="Arial"/>
                <a:cs typeface="Arial"/>
                <a:sym typeface="Arial"/>
              </a:rPr>
              <a:t>Ball joint teeth would get stuck against housing unit</a:t>
            </a:r>
            <a:endParaRPr b="0" i="0" sz="800" u="none" cap="none" strike="noStrike">
              <a:solidFill>
                <a:schemeClr val="lt1"/>
              </a:solidFill>
              <a:latin typeface="Arial"/>
              <a:ea typeface="Arial"/>
              <a:cs typeface="Arial"/>
              <a:sym typeface="Arial"/>
            </a:endParaRPr>
          </a:p>
        </p:txBody>
      </p:sp>
      <p:grpSp>
        <p:nvGrpSpPr>
          <p:cNvPr id="343" name="Google Shape;343;p24"/>
          <p:cNvGrpSpPr/>
          <p:nvPr/>
        </p:nvGrpSpPr>
        <p:grpSpPr>
          <a:xfrm>
            <a:off x="5069178" y="3575722"/>
            <a:ext cx="3127725" cy="424419"/>
            <a:chOff x="0" y="-76200"/>
            <a:chExt cx="8340600" cy="1131785"/>
          </a:xfrm>
        </p:grpSpPr>
        <p:sp>
          <p:nvSpPr>
            <p:cNvPr id="344" name="Google Shape;344;p24"/>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 </a:t>
              </a:r>
              <a:endParaRPr b="0" i="0" u="none" cap="none" strike="noStrike">
                <a:solidFill>
                  <a:srgbClr val="000000"/>
                </a:solidFill>
                <a:latin typeface="Arial"/>
                <a:ea typeface="Arial"/>
                <a:cs typeface="Arial"/>
                <a:sym typeface="Arial"/>
              </a:endParaRPr>
            </a:p>
          </p:txBody>
        </p:sp>
        <p:sp>
          <p:nvSpPr>
            <p:cNvPr id="345" name="Google Shape;345;p24"/>
            <p:cNvSpPr txBox="1"/>
            <p:nvPr/>
          </p:nvSpPr>
          <p:spPr>
            <a:xfrm>
              <a:off x="0" y="645185"/>
              <a:ext cx="83406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b="0" i="0" lang="en" sz="1000" u="none" cap="none" strike="noStrike">
                  <a:solidFill>
                    <a:schemeClr val="lt1"/>
                  </a:solidFill>
                  <a:latin typeface="Arial"/>
                  <a:ea typeface="Arial"/>
                  <a:cs typeface="Arial"/>
                  <a:sym typeface="Arial"/>
                </a:rPr>
                <a:t>Unpredictable ball joint </a:t>
              </a:r>
              <a:r>
                <a:rPr i="0" lang="en" sz="1000" u="none" cap="none" strike="noStrike">
                  <a:solidFill>
                    <a:schemeClr val="lt1"/>
                  </a:solidFill>
                </a:rPr>
                <a:t>movement</a:t>
              </a:r>
              <a:endParaRPr b="0" i="0" sz="800" u="none" cap="none" strike="noStrike">
                <a:solidFill>
                  <a:schemeClr val="lt1"/>
                </a:solidFill>
                <a:latin typeface="Arial"/>
                <a:ea typeface="Arial"/>
                <a:cs typeface="Arial"/>
                <a:sym typeface="Arial"/>
              </a:endParaRPr>
            </a:p>
          </p:txBody>
        </p:sp>
      </p:grpSp>
      <p:sp>
        <p:nvSpPr>
          <p:cNvPr id="346" name="Google Shape;346;p24"/>
          <p:cNvSpPr txBox="1"/>
          <p:nvPr/>
        </p:nvSpPr>
        <p:spPr>
          <a:xfrm>
            <a:off x="503762" y="204729"/>
            <a:ext cx="2832562" cy="1896096"/>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i="0" lang="en" sz="3700" u="none" cap="none" strike="noStrike">
                <a:solidFill>
                  <a:srgbClr val="EDDED2"/>
                </a:solidFill>
                <a:latin typeface="Poppins SemiBold"/>
                <a:ea typeface="Poppins SemiBold"/>
                <a:cs typeface="Poppins SemiBold"/>
                <a:sym typeface="Poppins SemiBold"/>
              </a:rPr>
              <a:t>Stationary Motors Design</a:t>
            </a:r>
            <a:endParaRPr b="0" i="0" sz="700" u="none" cap="none" strike="noStrike">
              <a:solidFill>
                <a:srgbClr val="000000"/>
              </a:solidFill>
              <a:latin typeface="Arial"/>
              <a:ea typeface="Arial"/>
              <a:cs typeface="Arial"/>
              <a:sym typeface="Arial"/>
            </a:endParaRPr>
          </a:p>
        </p:txBody>
      </p:sp>
      <p:sp>
        <p:nvSpPr>
          <p:cNvPr id="347" name="Google Shape;3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
        <p:nvSpPr>
          <p:cNvPr id="348" name="Google Shape;348;p24"/>
          <p:cNvSpPr txBox="1"/>
          <p:nvPr/>
        </p:nvSpPr>
        <p:spPr>
          <a:xfrm>
            <a:off x="5069178" y="2571739"/>
            <a:ext cx="2981700" cy="215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u="none" cap="none" strike="noStrike">
              <a:solidFill>
                <a:srgbClr val="000000"/>
              </a:solidFill>
              <a:latin typeface="Arial"/>
              <a:ea typeface="Arial"/>
              <a:cs typeface="Arial"/>
              <a:sym typeface="Arial"/>
            </a:endParaRPr>
          </a:p>
        </p:txBody>
      </p:sp>
      <p:pic>
        <p:nvPicPr>
          <p:cNvPr id="349" name="Google Shape;349;p24"/>
          <p:cNvPicPr preferRelativeResize="0"/>
          <p:nvPr/>
        </p:nvPicPr>
        <p:blipFill>
          <a:blip r:embed="rId6">
            <a:alphaModFix/>
          </a:blip>
          <a:stretch>
            <a:fillRect/>
          </a:stretch>
        </p:blipFill>
        <p:spPr>
          <a:xfrm>
            <a:off x="564975" y="2598000"/>
            <a:ext cx="2248771" cy="2571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3" name="Shape 353"/>
        <p:cNvGrpSpPr/>
        <p:nvPr/>
      </p:nvGrpSpPr>
      <p:grpSpPr>
        <a:xfrm>
          <a:off x="0" y="0"/>
          <a:ext cx="0" cy="0"/>
          <a:chOff x="0" y="0"/>
          <a:chExt cx="0" cy="0"/>
        </a:xfrm>
      </p:grpSpPr>
      <p:sp>
        <p:nvSpPr>
          <p:cNvPr id="354" name="Google Shape;354;p25"/>
          <p:cNvSpPr/>
          <p:nvPr/>
        </p:nvSpPr>
        <p:spPr>
          <a:xfrm>
            <a:off x="0" y="0"/>
            <a:ext cx="3708475" cy="2571750"/>
          </a:xfrm>
          <a:custGeom>
            <a:rect b="b" l="l" r="r" t="t"/>
            <a:pathLst>
              <a:path extrusionOk="0" h="3149600" w="4179437">
                <a:moveTo>
                  <a:pt x="0" y="0"/>
                </a:moveTo>
                <a:lnTo>
                  <a:pt x="4179437" y="0"/>
                </a:lnTo>
                <a:lnTo>
                  <a:pt x="4179437" y="3149600"/>
                </a:lnTo>
                <a:lnTo>
                  <a:pt x="0" y="3149600"/>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5" name="Google Shape;355;p25"/>
          <p:cNvSpPr/>
          <p:nvPr/>
        </p:nvSpPr>
        <p:spPr>
          <a:xfrm>
            <a:off x="4162588" y="1591914"/>
            <a:ext cx="614350" cy="614349"/>
          </a:xfrm>
          <a:custGeom>
            <a:rect b="b" l="l" r="r" t="t"/>
            <a:pathLst>
              <a:path extrusionOk="0" h="1228699" w="1228699">
                <a:moveTo>
                  <a:pt x="0" y="0"/>
                </a:moveTo>
                <a:lnTo>
                  <a:pt x="1228699" y="0"/>
                </a:lnTo>
                <a:lnTo>
                  <a:pt x="1228699" y="1228699"/>
                </a:lnTo>
                <a:lnTo>
                  <a:pt x="0" y="122869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4162588" y="259800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25"/>
          <p:cNvSpPr/>
          <p:nvPr/>
        </p:nvSpPr>
        <p:spPr>
          <a:xfrm>
            <a:off x="4162588" y="3604297"/>
            <a:ext cx="621805" cy="621805"/>
          </a:xfrm>
          <a:custGeom>
            <a:rect b="b" l="l" r="r" t="t"/>
            <a:pathLst>
              <a:path extrusionOk="0" h="1243610" w="1243610">
                <a:moveTo>
                  <a:pt x="0" y="0"/>
                </a:moveTo>
                <a:lnTo>
                  <a:pt x="1243610" y="0"/>
                </a:lnTo>
                <a:lnTo>
                  <a:pt x="1243610" y="1243610"/>
                </a:lnTo>
                <a:lnTo>
                  <a:pt x="0" y="124361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58" name="Google Shape;358;p25"/>
          <p:cNvGrpSpPr/>
          <p:nvPr/>
        </p:nvGrpSpPr>
        <p:grpSpPr>
          <a:xfrm>
            <a:off x="5069178" y="1563339"/>
            <a:ext cx="3127725" cy="424419"/>
            <a:chOff x="0" y="-76200"/>
            <a:chExt cx="8340600" cy="1131785"/>
          </a:xfrm>
        </p:grpSpPr>
        <p:sp>
          <p:nvSpPr>
            <p:cNvPr id="359" name="Google Shape;359;p25"/>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u="none" cap="none" strike="noStrike">
                <a:solidFill>
                  <a:srgbClr val="000000"/>
                </a:solidFill>
                <a:latin typeface="Arial"/>
                <a:ea typeface="Arial"/>
                <a:cs typeface="Arial"/>
                <a:sym typeface="Arial"/>
              </a:endParaRPr>
            </a:p>
          </p:txBody>
        </p:sp>
        <p:sp>
          <p:nvSpPr>
            <p:cNvPr id="360" name="Google Shape;360;p25"/>
            <p:cNvSpPr txBox="1"/>
            <p:nvPr/>
          </p:nvSpPr>
          <p:spPr>
            <a:xfrm>
              <a:off x="0" y="645185"/>
              <a:ext cx="8340600" cy="410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1050"/>
                <a:buFont typeface="Arial"/>
                <a:buNone/>
              </a:pPr>
              <a:r>
                <a:rPr b="0" i="0" lang="en" sz="1000" u="none" cap="none" strike="noStrike">
                  <a:solidFill>
                    <a:schemeClr val="lt1"/>
                  </a:solidFill>
                  <a:latin typeface="Arial"/>
                  <a:ea typeface="Arial"/>
                  <a:cs typeface="Arial"/>
                  <a:sym typeface="Arial"/>
                </a:rPr>
                <a:t>A wiring issue caus</a:t>
              </a:r>
              <a:r>
                <a:rPr lang="en" sz="1000">
                  <a:solidFill>
                    <a:schemeClr val="lt1"/>
                  </a:solidFill>
                </a:rPr>
                <a:t>ed</a:t>
              </a:r>
              <a:r>
                <a:rPr b="0" i="0" lang="en" sz="1000" u="none" cap="none" strike="noStrike">
                  <a:solidFill>
                    <a:schemeClr val="lt1"/>
                  </a:solidFill>
                  <a:latin typeface="Arial"/>
                  <a:ea typeface="Arial"/>
                  <a:cs typeface="Arial"/>
                  <a:sym typeface="Arial"/>
                </a:rPr>
                <a:t> wires to snag</a:t>
              </a:r>
              <a:endParaRPr sz="1000"/>
            </a:p>
          </p:txBody>
        </p:sp>
      </p:grpSp>
      <p:sp>
        <p:nvSpPr>
          <p:cNvPr id="361" name="Google Shape;361;p25"/>
          <p:cNvSpPr txBox="1"/>
          <p:nvPr/>
        </p:nvSpPr>
        <p:spPr>
          <a:xfrm>
            <a:off x="4162588" y="396512"/>
            <a:ext cx="4034400" cy="6435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Clr>
                <a:srgbClr val="000000"/>
              </a:buClr>
              <a:buSzPts val="1100"/>
              <a:buFont typeface="Arial"/>
              <a:buNone/>
            </a:pPr>
            <a:r>
              <a:rPr b="1" lang="en" sz="1100">
                <a:solidFill>
                  <a:srgbClr val="292727"/>
                </a:solidFill>
              </a:rPr>
              <a:t>Created using the concept design along with an updated ABENICS ball joint, specifically engineered to eliminate the pitch axis, which was identified as the most unstable.</a:t>
            </a:r>
            <a:endParaRPr b="0" i="0" sz="700" u="none" cap="none" strike="noStrike">
              <a:solidFill>
                <a:srgbClr val="000000"/>
              </a:solidFill>
              <a:latin typeface="Arial"/>
              <a:ea typeface="Arial"/>
              <a:cs typeface="Arial"/>
              <a:sym typeface="Arial"/>
            </a:endParaRPr>
          </a:p>
        </p:txBody>
      </p:sp>
      <p:grpSp>
        <p:nvGrpSpPr>
          <p:cNvPr id="362" name="Google Shape;362;p25"/>
          <p:cNvGrpSpPr/>
          <p:nvPr/>
        </p:nvGrpSpPr>
        <p:grpSpPr>
          <a:xfrm>
            <a:off x="5069178" y="2569432"/>
            <a:ext cx="3127725" cy="424419"/>
            <a:chOff x="0" y="-76200"/>
            <a:chExt cx="8340600" cy="1131785"/>
          </a:xfrm>
        </p:grpSpPr>
        <p:sp>
          <p:nvSpPr>
            <p:cNvPr id="363" name="Google Shape;363;p25"/>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u="none" cap="none" strike="noStrike">
                <a:solidFill>
                  <a:srgbClr val="000000"/>
                </a:solidFill>
                <a:latin typeface="Arial"/>
                <a:ea typeface="Arial"/>
                <a:cs typeface="Arial"/>
                <a:sym typeface="Arial"/>
              </a:endParaRPr>
            </a:p>
          </p:txBody>
        </p:sp>
        <p:sp>
          <p:nvSpPr>
            <p:cNvPr id="364" name="Google Shape;364;p25"/>
            <p:cNvSpPr txBox="1"/>
            <p:nvPr/>
          </p:nvSpPr>
          <p:spPr>
            <a:xfrm>
              <a:off x="0" y="645185"/>
              <a:ext cx="83406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1200"/>
                <a:buFont typeface="Arial"/>
                <a:buNone/>
              </a:pPr>
              <a:r>
                <a:rPr b="0" i="0" lang="en" sz="1000" u="none" cap="none" strike="noStrike">
                  <a:solidFill>
                    <a:srgbClr val="000000"/>
                  </a:solidFill>
                  <a:latin typeface="Arial"/>
                  <a:ea typeface="Arial"/>
                  <a:cs typeface="Arial"/>
                  <a:sym typeface="Arial"/>
                </a:rPr>
                <a:t>Monopole </a:t>
              </a:r>
              <a:r>
                <a:rPr lang="en" sz="1000"/>
                <a:t>g</a:t>
              </a:r>
              <a:r>
                <a:rPr b="0" i="0" lang="en" sz="1000" u="none" cap="none" strike="noStrike">
                  <a:solidFill>
                    <a:srgbClr val="000000"/>
                  </a:solidFill>
                  <a:latin typeface="Arial"/>
                  <a:ea typeface="Arial"/>
                  <a:cs typeface="Arial"/>
                  <a:sym typeface="Arial"/>
                </a:rPr>
                <a:t>ear jams if not properly positioned</a:t>
              </a:r>
              <a:endParaRPr b="0" i="0" sz="500" u="none" cap="none" strike="noStrike">
                <a:solidFill>
                  <a:srgbClr val="000000"/>
                </a:solidFill>
                <a:latin typeface="Arial"/>
                <a:ea typeface="Arial"/>
                <a:cs typeface="Arial"/>
                <a:sym typeface="Arial"/>
              </a:endParaRPr>
            </a:p>
          </p:txBody>
        </p:sp>
      </p:grpSp>
      <p:grpSp>
        <p:nvGrpSpPr>
          <p:cNvPr id="365" name="Google Shape;365;p25"/>
          <p:cNvGrpSpPr/>
          <p:nvPr/>
        </p:nvGrpSpPr>
        <p:grpSpPr>
          <a:xfrm>
            <a:off x="5069175" y="3575722"/>
            <a:ext cx="3461738" cy="424428"/>
            <a:chOff x="-9" y="-76200"/>
            <a:chExt cx="9231300" cy="1131808"/>
          </a:xfrm>
        </p:grpSpPr>
        <p:sp>
          <p:nvSpPr>
            <p:cNvPr id="366" name="Google Shape;366;p25"/>
            <p:cNvSpPr txBox="1"/>
            <p:nvPr/>
          </p:nvSpPr>
          <p:spPr>
            <a:xfrm>
              <a:off x="0" y="-76200"/>
              <a:ext cx="7951500" cy="5745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1300"/>
                <a:buFont typeface="Arial"/>
                <a:buNone/>
              </a:pPr>
              <a:r>
                <a:rPr b="1" lang="en">
                  <a:solidFill>
                    <a:srgbClr val="292727"/>
                  </a:solidFill>
                </a:rPr>
                <a:t>Issue</a:t>
              </a:r>
              <a:endParaRPr b="0" i="0" u="none" cap="none" strike="noStrike">
                <a:solidFill>
                  <a:srgbClr val="000000"/>
                </a:solidFill>
                <a:latin typeface="Arial"/>
                <a:ea typeface="Arial"/>
                <a:cs typeface="Arial"/>
                <a:sym typeface="Arial"/>
              </a:endParaRPr>
            </a:p>
          </p:txBody>
        </p:sp>
        <p:sp>
          <p:nvSpPr>
            <p:cNvPr id="367" name="Google Shape;367;p25"/>
            <p:cNvSpPr txBox="1"/>
            <p:nvPr/>
          </p:nvSpPr>
          <p:spPr>
            <a:xfrm>
              <a:off x="-9" y="645208"/>
              <a:ext cx="9231300" cy="4104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lang="en" sz="1000">
                  <a:solidFill>
                    <a:srgbClr val="292727"/>
                  </a:solidFill>
                </a:rPr>
                <a:t>The design does not include the housing for the Raspberry Pi</a:t>
              </a:r>
              <a:endParaRPr b="0" i="0" sz="800" u="none" cap="none" strike="noStrike">
                <a:solidFill>
                  <a:srgbClr val="000000"/>
                </a:solidFill>
                <a:latin typeface="Arial"/>
                <a:ea typeface="Arial"/>
                <a:cs typeface="Arial"/>
                <a:sym typeface="Arial"/>
              </a:endParaRPr>
            </a:p>
          </p:txBody>
        </p:sp>
      </p:grpSp>
      <p:sp>
        <p:nvSpPr>
          <p:cNvPr id="368" name="Google Shape;368;p25"/>
          <p:cNvSpPr txBox="1"/>
          <p:nvPr/>
        </p:nvSpPr>
        <p:spPr>
          <a:xfrm>
            <a:off x="503762" y="204729"/>
            <a:ext cx="2832562" cy="1264064"/>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i="0" lang="en" sz="3700" u="none" cap="none" strike="noStrike">
                <a:solidFill>
                  <a:srgbClr val="EDDED2"/>
                </a:solidFill>
                <a:latin typeface="Poppins SemiBold"/>
                <a:ea typeface="Poppins SemiBold"/>
                <a:cs typeface="Poppins SemiBold"/>
                <a:sym typeface="Poppins SemiBold"/>
              </a:rPr>
              <a:t>Working Prototype</a:t>
            </a:r>
            <a:endParaRPr b="0" i="0" sz="700" u="none" cap="none" strike="noStrike">
              <a:solidFill>
                <a:srgbClr val="000000"/>
              </a:solidFill>
              <a:latin typeface="Arial"/>
              <a:ea typeface="Arial"/>
              <a:cs typeface="Arial"/>
              <a:sym typeface="Arial"/>
            </a:endParaRPr>
          </a:p>
        </p:txBody>
      </p:sp>
      <p:sp>
        <p:nvSpPr>
          <p:cNvPr id="369" name="Google Shape;36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370" name="Google Shape;370;p25"/>
          <p:cNvPicPr preferRelativeResize="0"/>
          <p:nvPr/>
        </p:nvPicPr>
        <p:blipFill>
          <a:blip r:embed="rId6">
            <a:alphaModFix/>
          </a:blip>
          <a:stretch>
            <a:fillRect/>
          </a:stretch>
        </p:blipFill>
        <p:spPr>
          <a:xfrm>
            <a:off x="265738" y="2672663"/>
            <a:ext cx="3177008" cy="2485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6"/>
          <p:cNvSpPr/>
          <p:nvPr/>
        </p:nvSpPr>
        <p:spPr>
          <a:xfrm>
            <a:off x="3101650" y="-1"/>
            <a:ext cx="6042350" cy="2810496"/>
          </a:xfrm>
          <a:custGeom>
            <a:rect b="b" l="l" r="r" t="t"/>
            <a:pathLst>
              <a:path extrusionOk="0" h="2109593" w="7305367">
                <a:moveTo>
                  <a:pt x="0" y="0"/>
                </a:moveTo>
                <a:lnTo>
                  <a:pt x="7305367" y="0"/>
                </a:lnTo>
                <a:lnTo>
                  <a:pt x="7305367" y="2109593"/>
                </a:lnTo>
                <a:lnTo>
                  <a:pt x="0" y="210959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6" name="Google Shape;376;p26"/>
          <p:cNvSpPr txBox="1"/>
          <p:nvPr/>
        </p:nvSpPr>
        <p:spPr>
          <a:xfrm>
            <a:off x="3767137" y="523875"/>
            <a:ext cx="4943475" cy="1264064"/>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3700"/>
              <a:buFont typeface="Arial"/>
              <a:buNone/>
            </a:pPr>
            <a:r>
              <a:rPr b="1" i="0" lang="en" sz="3700" u="none" cap="none" strike="noStrike">
                <a:solidFill>
                  <a:schemeClr val="lt1"/>
                </a:solidFill>
                <a:latin typeface="Poppins SemiBold"/>
                <a:ea typeface="Poppins SemiBold"/>
                <a:cs typeface="Poppins SemiBold"/>
                <a:sym typeface="Poppins SemiBold"/>
              </a:rPr>
              <a:t>Embedded Systems Working Prototype</a:t>
            </a:r>
            <a:endParaRPr b="0" i="0" sz="700" u="none" cap="none" strike="noStrike">
              <a:solidFill>
                <a:schemeClr val="lt1"/>
              </a:solidFill>
              <a:latin typeface="Arial"/>
              <a:ea typeface="Arial"/>
              <a:cs typeface="Arial"/>
              <a:sym typeface="Arial"/>
            </a:endParaRPr>
          </a:p>
        </p:txBody>
      </p:sp>
      <p:sp>
        <p:nvSpPr>
          <p:cNvPr id="377" name="Google Shape;37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378" name="Google Shape;378;p26" title="Demo.mp4">
            <a:hlinkClick r:id="rId3"/>
          </p:cNvPr>
          <p:cNvPicPr preferRelativeResize="0"/>
          <p:nvPr/>
        </p:nvPicPr>
        <p:blipFill>
          <a:blip r:embed="rId4">
            <a:alphaModFix/>
          </a:blip>
          <a:stretch>
            <a:fillRect/>
          </a:stretch>
        </p:blipFill>
        <p:spPr>
          <a:xfrm>
            <a:off x="152400" y="1625370"/>
            <a:ext cx="2704273" cy="20282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382" name="Shape 382"/>
        <p:cNvGrpSpPr/>
        <p:nvPr/>
      </p:nvGrpSpPr>
      <p:grpSpPr>
        <a:xfrm>
          <a:off x="0" y="0"/>
          <a:ext cx="0" cy="0"/>
          <a:chOff x="0" y="0"/>
          <a:chExt cx="0" cy="0"/>
        </a:xfrm>
      </p:grpSpPr>
      <p:sp>
        <p:nvSpPr>
          <p:cNvPr id="383" name="Google Shape;383;p27"/>
          <p:cNvSpPr/>
          <p:nvPr/>
        </p:nvSpPr>
        <p:spPr>
          <a:xfrm>
            <a:off x="5656600" y="0"/>
            <a:ext cx="3483964" cy="5149597"/>
          </a:xfrm>
          <a:custGeom>
            <a:rect b="b" l="l" r="r" t="t"/>
            <a:pathLst>
              <a:path extrusionOk="0" h="6299201" w="3537019">
                <a:moveTo>
                  <a:pt x="0" y="0"/>
                </a:moveTo>
                <a:lnTo>
                  <a:pt x="3537019" y="0"/>
                </a:lnTo>
                <a:lnTo>
                  <a:pt x="3537019" y="6299201"/>
                </a:lnTo>
                <a:lnTo>
                  <a:pt x="0" y="6299201"/>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27"/>
          <p:cNvSpPr txBox="1"/>
          <p:nvPr/>
        </p:nvSpPr>
        <p:spPr>
          <a:xfrm>
            <a:off x="6056425" y="991775"/>
            <a:ext cx="2934300" cy="3840900"/>
          </a:xfrm>
          <a:prstGeom prst="rect">
            <a:avLst/>
          </a:prstGeom>
          <a:noFill/>
          <a:ln>
            <a:noFill/>
          </a:ln>
        </p:spPr>
        <p:txBody>
          <a:bodyPr anchorCtr="0" anchor="t" bIns="0" lIns="0" spcFirstLastPara="1" rIns="0" wrap="square" tIns="0">
            <a:spAutoFit/>
          </a:bodyPr>
          <a:lstStyle/>
          <a:p>
            <a:pPr indent="0" lvl="0" marL="0" rtl="0" algn="just">
              <a:lnSpc>
                <a:spcPct val="139958"/>
              </a:lnSpc>
              <a:spcBef>
                <a:spcPts val="0"/>
              </a:spcBef>
              <a:spcAft>
                <a:spcPts val="0"/>
              </a:spcAft>
              <a:buClr>
                <a:srgbClr val="000000"/>
              </a:buClr>
              <a:buSzPts val="2400"/>
              <a:buFont typeface="Arial"/>
              <a:buNone/>
            </a:pPr>
            <a:r>
              <a:rPr b="1" lang="en" sz="4800">
                <a:solidFill>
                  <a:srgbClr val="FAD224"/>
                </a:solidFill>
              </a:rPr>
              <a:t>Final Prototype Design</a:t>
            </a:r>
            <a:endParaRPr sz="4800">
              <a:solidFill>
                <a:srgbClr val="FAD224"/>
              </a:solidFill>
            </a:endParaRPr>
          </a:p>
          <a:p>
            <a:pPr indent="0" lvl="0" marL="0" marR="0" rtl="0" algn="l">
              <a:lnSpc>
                <a:spcPct val="111001"/>
              </a:lnSpc>
              <a:spcBef>
                <a:spcPts val="0"/>
              </a:spcBef>
              <a:spcAft>
                <a:spcPts val="0"/>
              </a:spcAft>
              <a:buClr>
                <a:srgbClr val="000000"/>
              </a:buClr>
              <a:buSzPts val="3700"/>
              <a:buFont typeface="Arial"/>
              <a:buNone/>
            </a:pPr>
            <a:r>
              <a:t/>
            </a:r>
            <a:endParaRPr b="1" sz="4800">
              <a:solidFill>
                <a:srgbClr val="231F20"/>
              </a:solidFill>
              <a:latin typeface="Poppins SemiBold"/>
              <a:ea typeface="Poppins SemiBold"/>
              <a:cs typeface="Poppins SemiBold"/>
              <a:sym typeface="Poppins SemiBold"/>
            </a:endParaRPr>
          </a:p>
        </p:txBody>
      </p:sp>
      <p:sp>
        <p:nvSpPr>
          <p:cNvPr id="385" name="Google Shape;385;p27"/>
          <p:cNvSpPr txBox="1"/>
          <p:nvPr/>
        </p:nvSpPr>
        <p:spPr>
          <a:xfrm>
            <a:off x="8509406" y="4876411"/>
            <a:ext cx="583605" cy="162811"/>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900"/>
              <a:buFont typeface="Arial"/>
              <a:buNone/>
            </a:pPr>
            <a:r>
              <a:rPr b="1" i="1" lang="en" sz="900" u="none" cap="none" strike="noStrike">
                <a:solidFill>
                  <a:srgbClr val="231F20"/>
                </a:solidFill>
                <a:latin typeface="Poppins Medium"/>
                <a:ea typeface="Poppins Medium"/>
                <a:cs typeface="Poppins Medium"/>
                <a:sym typeface="Poppins Medium"/>
              </a:rPr>
              <a:t>13 / 20</a:t>
            </a:r>
            <a:endParaRPr b="0" i="0" sz="700" u="none" cap="none" strike="noStrike">
              <a:solidFill>
                <a:srgbClr val="000000"/>
              </a:solidFill>
              <a:latin typeface="Arial"/>
              <a:ea typeface="Arial"/>
              <a:cs typeface="Arial"/>
              <a:sym typeface="Arial"/>
            </a:endParaRPr>
          </a:p>
        </p:txBody>
      </p:sp>
      <p:sp>
        <p:nvSpPr>
          <p:cNvPr id="386" name="Google Shape;38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387" name="Google Shape;387;p27"/>
          <p:cNvPicPr preferRelativeResize="0"/>
          <p:nvPr/>
        </p:nvPicPr>
        <p:blipFill>
          <a:blip r:embed="rId3">
            <a:alphaModFix/>
          </a:blip>
          <a:stretch>
            <a:fillRect/>
          </a:stretch>
        </p:blipFill>
        <p:spPr>
          <a:xfrm>
            <a:off x="2535900" y="2310000"/>
            <a:ext cx="3120699" cy="2801974"/>
          </a:xfrm>
          <a:prstGeom prst="rect">
            <a:avLst/>
          </a:prstGeom>
          <a:noFill/>
          <a:ln>
            <a:noFill/>
          </a:ln>
        </p:spPr>
      </p:pic>
      <p:pic>
        <p:nvPicPr>
          <p:cNvPr id="388" name="Google Shape;388;p27"/>
          <p:cNvPicPr preferRelativeResize="0"/>
          <p:nvPr/>
        </p:nvPicPr>
        <p:blipFill>
          <a:blip r:embed="rId4">
            <a:alphaModFix/>
          </a:blip>
          <a:stretch>
            <a:fillRect/>
          </a:stretch>
        </p:blipFill>
        <p:spPr>
          <a:xfrm>
            <a:off x="241600" y="297574"/>
            <a:ext cx="3719871" cy="29341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92" name="Shape 392"/>
        <p:cNvGrpSpPr/>
        <p:nvPr/>
      </p:nvGrpSpPr>
      <p:grpSpPr>
        <a:xfrm>
          <a:off x="0" y="0"/>
          <a:ext cx="0" cy="0"/>
          <a:chOff x="0" y="0"/>
          <a:chExt cx="0" cy="0"/>
        </a:xfrm>
      </p:grpSpPr>
      <p:sp>
        <p:nvSpPr>
          <p:cNvPr id="393" name="Google Shape;393;g31a56a8e8b9_0_0"/>
          <p:cNvSpPr txBox="1"/>
          <p:nvPr/>
        </p:nvSpPr>
        <p:spPr>
          <a:xfrm>
            <a:off x="233364" y="452178"/>
            <a:ext cx="8582100" cy="5694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Testing Deliverable 1 Results</a:t>
            </a:r>
            <a:endParaRPr b="0" i="0" sz="700" u="none" cap="none" strike="noStrike">
              <a:solidFill>
                <a:srgbClr val="000000"/>
              </a:solidFill>
              <a:latin typeface="Arial"/>
              <a:ea typeface="Arial"/>
              <a:cs typeface="Arial"/>
              <a:sym typeface="Arial"/>
            </a:endParaRPr>
          </a:p>
        </p:txBody>
      </p:sp>
      <p:sp>
        <p:nvSpPr>
          <p:cNvPr id="394" name="Google Shape;394;g31a56a8e8b9_0_0"/>
          <p:cNvSpPr/>
          <p:nvPr/>
        </p:nvSpPr>
        <p:spPr>
          <a:xfrm>
            <a:off x="5273439" y="0"/>
            <a:ext cx="3868855" cy="514124"/>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5" name="Google Shape;395;g31a56a8e8b9_0_0"/>
          <p:cNvSpPr/>
          <p:nvPr/>
        </p:nvSpPr>
        <p:spPr>
          <a:xfrm>
            <a:off x="0" y="0"/>
            <a:ext cx="5271116" cy="514124"/>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6" name="Google Shape;396;g31a56a8e8b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grpSp>
        <p:nvGrpSpPr>
          <p:cNvPr id="397" name="Google Shape;397;g31a56a8e8b9_0_0"/>
          <p:cNvGrpSpPr/>
          <p:nvPr/>
        </p:nvGrpSpPr>
        <p:grpSpPr>
          <a:xfrm>
            <a:off x="664579" y="1136338"/>
            <a:ext cx="2914432" cy="3964925"/>
            <a:chOff x="291325" y="1153025"/>
            <a:chExt cx="3126402" cy="4253299"/>
          </a:xfrm>
        </p:grpSpPr>
        <p:pic>
          <p:nvPicPr>
            <p:cNvPr id="398" name="Google Shape;398;g31a56a8e8b9_0_0"/>
            <p:cNvPicPr preferRelativeResize="0"/>
            <p:nvPr/>
          </p:nvPicPr>
          <p:blipFill rotWithShape="1">
            <a:blip r:embed="rId3">
              <a:alphaModFix/>
            </a:blip>
            <a:srcRect b="4607" l="1816" r="0" t="0"/>
            <a:stretch/>
          </p:blipFill>
          <p:spPr>
            <a:xfrm>
              <a:off x="291325" y="1153025"/>
              <a:ext cx="3126399" cy="1279850"/>
            </a:xfrm>
            <a:prstGeom prst="rect">
              <a:avLst/>
            </a:prstGeom>
            <a:noFill/>
            <a:ln>
              <a:noFill/>
            </a:ln>
            <a:effectLst>
              <a:outerShdw blurRad="57150" rotWithShape="0" algn="bl" dir="5400000" dist="19050">
                <a:srgbClr val="000000">
                  <a:alpha val="50000"/>
                </a:srgbClr>
              </a:outerShdw>
            </a:effectLst>
          </p:spPr>
        </p:pic>
        <p:pic>
          <p:nvPicPr>
            <p:cNvPr id="399" name="Google Shape;399;g31a56a8e8b9_0_0"/>
            <p:cNvPicPr preferRelativeResize="0"/>
            <p:nvPr/>
          </p:nvPicPr>
          <p:blipFill rotWithShape="1">
            <a:blip r:embed="rId4">
              <a:alphaModFix/>
            </a:blip>
            <a:srcRect b="0" l="0" r="596" t="1941"/>
            <a:stretch/>
          </p:blipFill>
          <p:spPr>
            <a:xfrm>
              <a:off x="291325" y="2432875"/>
              <a:ext cx="3126401" cy="2973449"/>
            </a:xfrm>
            <a:prstGeom prst="rect">
              <a:avLst/>
            </a:prstGeom>
            <a:noFill/>
            <a:ln>
              <a:noFill/>
            </a:ln>
            <a:effectLst>
              <a:outerShdw blurRad="57150" rotWithShape="0" algn="bl" dir="5400000" dist="19050">
                <a:srgbClr val="000000">
                  <a:alpha val="50000"/>
                </a:srgbClr>
              </a:outerShdw>
            </a:effectLst>
          </p:spPr>
        </p:pic>
      </p:grpSp>
      <p:pic>
        <p:nvPicPr>
          <p:cNvPr id="400" name="Google Shape;400;g31a56a8e8b9_0_0"/>
          <p:cNvPicPr preferRelativeResize="0"/>
          <p:nvPr/>
        </p:nvPicPr>
        <p:blipFill>
          <a:blip r:embed="rId5">
            <a:alphaModFix/>
          </a:blip>
          <a:stretch>
            <a:fillRect/>
          </a:stretch>
        </p:blipFill>
        <p:spPr>
          <a:xfrm>
            <a:off x="4801599" y="1120713"/>
            <a:ext cx="3365177" cy="39961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04" name="Shape 404"/>
        <p:cNvGrpSpPr/>
        <p:nvPr/>
      </p:nvGrpSpPr>
      <p:grpSpPr>
        <a:xfrm>
          <a:off x="0" y="0"/>
          <a:ext cx="0" cy="0"/>
          <a:chOff x="0" y="0"/>
          <a:chExt cx="0" cy="0"/>
        </a:xfrm>
      </p:grpSpPr>
      <p:sp>
        <p:nvSpPr>
          <p:cNvPr id="405" name="Google Shape;405;g31a56a8e8b9_0_22"/>
          <p:cNvSpPr txBox="1"/>
          <p:nvPr/>
        </p:nvSpPr>
        <p:spPr>
          <a:xfrm>
            <a:off x="233364" y="583628"/>
            <a:ext cx="8582100" cy="569400"/>
          </a:xfrm>
          <a:prstGeom prst="rect">
            <a:avLst/>
          </a:prstGeom>
          <a:noFill/>
          <a:ln>
            <a:noFill/>
          </a:ln>
        </p:spPr>
        <p:txBody>
          <a:bodyPr anchorCtr="0" anchor="t" bIns="0" lIns="0" spcFirstLastPara="1" rIns="0" wrap="square" tIns="0">
            <a:spAutoFit/>
          </a:bodyPr>
          <a:lstStyle/>
          <a:p>
            <a:pPr indent="0" lvl="0" marL="0" rtl="0" algn="ctr">
              <a:lnSpc>
                <a:spcPct val="111000"/>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Testing Deliverable 1 Results Cont.</a:t>
            </a:r>
            <a:endParaRPr b="0" i="0" sz="700" u="none" cap="none" strike="noStrike">
              <a:solidFill>
                <a:srgbClr val="000000"/>
              </a:solidFill>
              <a:latin typeface="Arial"/>
              <a:ea typeface="Arial"/>
              <a:cs typeface="Arial"/>
              <a:sym typeface="Arial"/>
            </a:endParaRPr>
          </a:p>
        </p:txBody>
      </p:sp>
      <p:sp>
        <p:nvSpPr>
          <p:cNvPr id="406" name="Google Shape;406;g31a56a8e8b9_0_22"/>
          <p:cNvSpPr/>
          <p:nvPr/>
        </p:nvSpPr>
        <p:spPr>
          <a:xfrm>
            <a:off x="5273439" y="0"/>
            <a:ext cx="3868855" cy="514124"/>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7" name="Google Shape;407;g31a56a8e8b9_0_22"/>
          <p:cNvSpPr/>
          <p:nvPr/>
        </p:nvSpPr>
        <p:spPr>
          <a:xfrm>
            <a:off x="0" y="0"/>
            <a:ext cx="5271116" cy="514124"/>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8" name="Google Shape;408;g31a56a8e8b9_0_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409" name="Google Shape;409;g31a56a8e8b9_0_22"/>
          <p:cNvPicPr preferRelativeResize="0"/>
          <p:nvPr/>
        </p:nvPicPr>
        <p:blipFill>
          <a:blip r:embed="rId3">
            <a:alphaModFix/>
          </a:blip>
          <a:stretch>
            <a:fillRect/>
          </a:stretch>
        </p:blipFill>
        <p:spPr>
          <a:xfrm>
            <a:off x="839001" y="1222525"/>
            <a:ext cx="3220275" cy="3620525"/>
          </a:xfrm>
          <a:prstGeom prst="rect">
            <a:avLst/>
          </a:prstGeom>
          <a:noFill/>
          <a:ln>
            <a:noFill/>
          </a:ln>
        </p:spPr>
      </p:pic>
      <p:pic>
        <p:nvPicPr>
          <p:cNvPr id="410" name="Google Shape;410;g31a56a8e8b9_0_22"/>
          <p:cNvPicPr preferRelativeResize="0"/>
          <p:nvPr/>
        </p:nvPicPr>
        <p:blipFill>
          <a:blip r:embed="rId4">
            <a:alphaModFix/>
          </a:blip>
          <a:stretch>
            <a:fillRect/>
          </a:stretch>
        </p:blipFill>
        <p:spPr>
          <a:xfrm>
            <a:off x="4782550" y="1222525"/>
            <a:ext cx="2966625" cy="362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83" name="Shape 83"/>
        <p:cNvGrpSpPr/>
        <p:nvPr/>
      </p:nvGrpSpPr>
      <p:grpSpPr>
        <a:xfrm>
          <a:off x="0" y="0"/>
          <a:ext cx="0" cy="0"/>
          <a:chOff x="0" y="0"/>
          <a:chExt cx="0" cy="0"/>
        </a:xfrm>
      </p:grpSpPr>
      <p:sp>
        <p:nvSpPr>
          <p:cNvPr id="84" name="Google Shape;84;p3"/>
          <p:cNvSpPr/>
          <p:nvPr/>
        </p:nvSpPr>
        <p:spPr>
          <a:xfrm>
            <a:off x="4603625" y="0"/>
            <a:ext cx="4548497" cy="5141235"/>
          </a:xfrm>
          <a:custGeom>
            <a:rect b="b" l="l" r="r" t="t"/>
            <a:pathLst>
              <a:path extrusionOk="0" h="3752726" w="3413506">
                <a:moveTo>
                  <a:pt x="0" y="0"/>
                </a:moveTo>
                <a:lnTo>
                  <a:pt x="3413506" y="0"/>
                </a:lnTo>
                <a:lnTo>
                  <a:pt x="3413506" y="3752726"/>
                </a:lnTo>
                <a:lnTo>
                  <a:pt x="0" y="3752726"/>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3"/>
          <p:cNvSpPr txBox="1"/>
          <p:nvPr/>
        </p:nvSpPr>
        <p:spPr>
          <a:xfrm>
            <a:off x="495550" y="96800"/>
            <a:ext cx="2741100" cy="569400"/>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Objectives</a:t>
            </a:r>
            <a:endParaRPr b="0" i="0" sz="700" u="none" cap="none" strike="noStrike">
              <a:solidFill>
                <a:srgbClr val="000000"/>
              </a:solidFill>
              <a:latin typeface="Arial"/>
              <a:ea typeface="Arial"/>
              <a:cs typeface="Arial"/>
              <a:sym typeface="Arial"/>
            </a:endParaRPr>
          </a:p>
        </p:txBody>
      </p:sp>
      <p:sp>
        <p:nvSpPr>
          <p:cNvPr id="86" name="Google Shape;86;p3"/>
          <p:cNvSpPr txBox="1"/>
          <p:nvPr/>
        </p:nvSpPr>
        <p:spPr>
          <a:xfrm>
            <a:off x="183350" y="817600"/>
            <a:ext cx="3133800" cy="3871200"/>
          </a:xfrm>
          <a:prstGeom prst="rect">
            <a:avLst/>
          </a:prstGeom>
          <a:noFill/>
          <a:ln>
            <a:noFill/>
          </a:ln>
        </p:spPr>
        <p:txBody>
          <a:bodyPr anchorCtr="0" anchor="t" bIns="0" lIns="0" spcFirstLastPara="1" rIns="0" wrap="square" tIns="0">
            <a:spAutoFit/>
          </a:bodyPr>
          <a:lstStyle/>
          <a:p>
            <a:pPr indent="-292100" lvl="1" marL="914400" marR="0" rtl="0" algn="l">
              <a:lnSpc>
                <a:spcPct val="115000"/>
              </a:lnSpc>
              <a:spcBef>
                <a:spcPts val="0"/>
              </a:spcBef>
              <a:spcAft>
                <a:spcPts val="0"/>
              </a:spcAft>
              <a:buClr>
                <a:schemeClr val="lt1"/>
              </a:buClr>
              <a:buSzPts val="1000"/>
              <a:buFont typeface="Arial"/>
              <a:buAutoNum type="arabicPeriod"/>
            </a:pPr>
            <a:r>
              <a:rPr b="1" i="0" lang="en" sz="1000" u="none" cap="none" strike="noStrike">
                <a:solidFill>
                  <a:schemeClr val="lt1"/>
                </a:solidFill>
                <a:latin typeface="Arial"/>
                <a:ea typeface="Arial"/>
                <a:cs typeface="Arial"/>
                <a:sym typeface="Arial"/>
              </a:rPr>
              <a:t>P</a:t>
            </a:r>
            <a:r>
              <a:rPr b="1" lang="en" sz="1000">
                <a:solidFill>
                  <a:schemeClr val="lt1"/>
                </a:solidFill>
              </a:rPr>
              <a:t>roblem Statement</a:t>
            </a:r>
            <a:endParaRPr b="1" sz="1000">
              <a:solidFill>
                <a:schemeClr val="lt1"/>
              </a:solidFill>
            </a:endParaRPr>
          </a:p>
          <a:p>
            <a:pPr indent="-292100" lvl="1" marL="914400" marR="0" rtl="0" algn="l">
              <a:lnSpc>
                <a:spcPct val="115000"/>
              </a:lnSpc>
              <a:spcBef>
                <a:spcPts val="0"/>
              </a:spcBef>
              <a:spcAft>
                <a:spcPts val="0"/>
              </a:spcAft>
              <a:buClr>
                <a:schemeClr val="lt1"/>
              </a:buClr>
              <a:buSzPts val="1000"/>
              <a:buFont typeface="Arial"/>
              <a:buAutoNum type="arabicPeriod"/>
            </a:pPr>
            <a:r>
              <a:rPr b="1" lang="en" sz="1000">
                <a:solidFill>
                  <a:schemeClr val="lt1"/>
                </a:solidFill>
              </a:rPr>
              <a:t>Issue Data</a:t>
            </a:r>
            <a:endParaRPr b="1" sz="1000">
              <a:solidFill>
                <a:schemeClr val="lt1"/>
              </a:solidFil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Concept</a:t>
            </a:r>
            <a:endParaRPr b="1" sz="1000">
              <a:solidFill>
                <a:schemeClr val="lt1"/>
              </a:solidFil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Related Patents</a:t>
            </a:r>
            <a:endParaRPr b="1" sz="1000">
              <a:solidFill>
                <a:schemeClr val="lt1"/>
              </a:solidFil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Prototype Mechanism </a:t>
            </a:r>
            <a:endParaRPr b="1" sz="1000">
              <a:solidFill>
                <a:schemeClr val="lt1"/>
              </a:solidFil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Concept flowchart</a:t>
            </a:r>
            <a:endParaRPr b="1" sz="1000">
              <a:solidFill>
                <a:schemeClr val="lt1"/>
              </a:solidFill>
            </a:endParaRPr>
          </a:p>
          <a:p>
            <a:pPr indent="-292100" lvl="1" marL="914400" rtl="0" algn="l">
              <a:lnSpc>
                <a:spcPct val="115000"/>
              </a:lnSpc>
              <a:spcBef>
                <a:spcPts val="0"/>
              </a:spcBef>
              <a:spcAft>
                <a:spcPts val="0"/>
              </a:spcAft>
              <a:buClr>
                <a:schemeClr val="lt1"/>
              </a:buClr>
              <a:buSzPts val="1000"/>
              <a:buAutoNum type="arabicPeriod"/>
            </a:pPr>
            <a:r>
              <a:rPr b="1" lang="en" sz="1000">
                <a:solidFill>
                  <a:schemeClr val="lt1"/>
                </a:solidFill>
              </a:rPr>
              <a:t>Block Diagrams</a:t>
            </a:r>
            <a:endParaRPr b="1" sz="1000">
              <a:solidFill>
                <a:schemeClr val="lt1"/>
              </a:solidFill>
            </a:endParaRPr>
          </a:p>
          <a:p>
            <a:pPr indent="-292100" lvl="1" marL="914400" rtl="0" algn="l">
              <a:lnSpc>
                <a:spcPct val="115000"/>
              </a:lnSpc>
              <a:spcBef>
                <a:spcPts val="0"/>
              </a:spcBef>
              <a:spcAft>
                <a:spcPts val="0"/>
              </a:spcAft>
              <a:buClr>
                <a:schemeClr val="lt1"/>
              </a:buClr>
              <a:buSzPts val="1000"/>
              <a:buAutoNum type="arabicPeriod"/>
            </a:pPr>
            <a:r>
              <a:rPr b="1" lang="en" sz="1000">
                <a:solidFill>
                  <a:schemeClr val="lt1"/>
                </a:solidFill>
              </a:rPr>
              <a:t>Final Prototype Requirements</a:t>
            </a:r>
            <a:endParaRPr b="1" sz="1000">
              <a:solidFill>
                <a:schemeClr val="lt1"/>
              </a:solidFill>
            </a:endParaRPr>
          </a:p>
          <a:p>
            <a:pPr indent="-292100" lvl="2" marL="1371600" rtl="0" algn="l">
              <a:lnSpc>
                <a:spcPct val="115000"/>
              </a:lnSpc>
              <a:spcBef>
                <a:spcPts val="0"/>
              </a:spcBef>
              <a:spcAft>
                <a:spcPts val="0"/>
              </a:spcAft>
              <a:buClr>
                <a:schemeClr val="lt1"/>
              </a:buClr>
              <a:buSzPts val="1000"/>
              <a:buChar char="■"/>
            </a:pPr>
            <a:r>
              <a:rPr b="1" lang="en" sz="1000">
                <a:solidFill>
                  <a:schemeClr val="lt1"/>
                </a:solidFill>
              </a:rPr>
              <a:t>Software</a:t>
            </a:r>
            <a:endParaRPr b="1" sz="1000">
              <a:solidFill>
                <a:schemeClr val="lt1"/>
              </a:solidFill>
            </a:endParaRPr>
          </a:p>
          <a:p>
            <a:pPr indent="-292100" lvl="2" marL="1371600" rtl="0" algn="l">
              <a:lnSpc>
                <a:spcPct val="115000"/>
              </a:lnSpc>
              <a:spcBef>
                <a:spcPts val="0"/>
              </a:spcBef>
              <a:spcAft>
                <a:spcPts val="0"/>
              </a:spcAft>
              <a:buClr>
                <a:schemeClr val="lt1"/>
              </a:buClr>
              <a:buSzPts val="1000"/>
              <a:buChar char="■"/>
            </a:pPr>
            <a:r>
              <a:rPr b="1" lang="en" sz="1000">
                <a:solidFill>
                  <a:schemeClr val="lt1"/>
                </a:solidFill>
              </a:rPr>
              <a:t>Hardware</a:t>
            </a:r>
            <a:endParaRPr b="1" sz="1000">
              <a:solidFill>
                <a:schemeClr val="lt1"/>
              </a:solidFill>
            </a:endParaRPr>
          </a:p>
          <a:p>
            <a:pPr indent="-292100" lvl="2" marL="1371600" rtl="0" algn="l">
              <a:lnSpc>
                <a:spcPct val="115000"/>
              </a:lnSpc>
              <a:spcBef>
                <a:spcPts val="0"/>
              </a:spcBef>
              <a:spcAft>
                <a:spcPts val="0"/>
              </a:spcAft>
              <a:buClr>
                <a:schemeClr val="lt1"/>
              </a:buClr>
              <a:buSzPts val="1000"/>
              <a:buChar char="■"/>
            </a:pPr>
            <a:r>
              <a:rPr b="1" lang="en" sz="1000">
                <a:solidFill>
                  <a:schemeClr val="lt1"/>
                </a:solidFill>
              </a:rPr>
              <a:t>Embedded Systems</a:t>
            </a:r>
            <a:endParaRPr b="1" sz="1000">
              <a:solidFill>
                <a:schemeClr val="lt1"/>
              </a:solidFill>
            </a:endParaRPr>
          </a:p>
          <a:p>
            <a:pPr indent="-292100" lvl="1" marL="914400" rtl="0" algn="l">
              <a:lnSpc>
                <a:spcPct val="115000"/>
              </a:lnSpc>
              <a:spcBef>
                <a:spcPts val="0"/>
              </a:spcBef>
              <a:spcAft>
                <a:spcPts val="0"/>
              </a:spcAft>
              <a:buClr>
                <a:schemeClr val="lt1"/>
              </a:buClr>
              <a:buSzPts val="1000"/>
              <a:buAutoNum type="arabicPeriod"/>
            </a:pPr>
            <a:r>
              <a:rPr b="1" lang="en" sz="1000">
                <a:solidFill>
                  <a:schemeClr val="lt1"/>
                </a:solidFill>
              </a:rPr>
              <a:t>Prototype Designs</a:t>
            </a:r>
            <a:endParaRPr b="1" sz="1000">
              <a:solidFill>
                <a:schemeClr val="lt1"/>
              </a:solidFill>
            </a:endParaRPr>
          </a:p>
          <a:p>
            <a:pPr indent="-292100" lvl="1" marL="914400" rtl="0" algn="l">
              <a:lnSpc>
                <a:spcPct val="115000"/>
              </a:lnSpc>
              <a:spcBef>
                <a:spcPts val="0"/>
              </a:spcBef>
              <a:spcAft>
                <a:spcPts val="0"/>
              </a:spcAft>
              <a:buClr>
                <a:schemeClr val="lt1"/>
              </a:buClr>
              <a:buSzPts val="1000"/>
              <a:buAutoNum type="arabicPeriod"/>
            </a:pPr>
            <a:r>
              <a:rPr b="1" lang="en" sz="1000">
                <a:solidFill>
                  <a:schemeClr val="lt1"/>
                </a:solidFill>
              </a:rPr>
              <a:t>Test deliverables</a:t>
            </a:r>
            <a:endParaRPr b="1" sz="1000">
              <a:solidFill>
                <a:schemeClr val="lt1"/>
              </a:solidFill>
            </a:endParaRPr>
          </a:p>
          <a:p>
            <a:pPr indent="-292100" lvl="1" marL="914400" rtl="0" algn="l">
              <a:lnSpc>
                <a:spcPct val="115000"/>
              </a:lnSpc>
              <a:spcBef>
                <a:spcPts val="0"/>
              </a:spcBef>
              <a:spcAft>
                <a:spcPts val="0"/>
              </a:spcAft>
              <a:buClr>
                <a:schemeClr val="lt1"/>
              </a:buClr>
              <a:buSzPts val="1000"/>
              <a:buAutoNum type="arabicPeriod"/>
            </a:pPr>
            <a:r>
              <a:rPr b="1" lang="en" sz="1000">
                <a:solidFill>
                  <a:schemeClr val="lt1"/>
                </a:solidFill>
              </a:rPr>
              <a:t>Specifications</a:t>
            </a:r>
            <a:endParaRPr b="1" sz="1000">
              <a:solidFill>
                <a:schemeClr val="lt1"/>
              </a:solidFill>
            </a:endParaRPr>
          </a:p>
          <a:p>
            <a:pPr indent="-292100" lvl="1" marL="914400" marR="0" rtl="0" algn="l">
              <a:lnSpc>
                <a:spcPct val="115000"/>
              </a:lnSpc>
              <a:spcBef>
                <a:spcPts val="0"/>
              </a:spcBef>
              <a:spcAft>
                <a:spcPts val="0"/>
              </a:spcAft>
              <a:buClr>
                <a:schemeClr val="lt1"/>
              </a:buClr>
              <a:buSzPts val="1000"/>
              <a:buFont typeface="Arial"/>
              <a:buAutoNum type="arabicPeriod"/>
            </a:pPr>
            <a:r>
              <a:rPr b="1" i="0" lang="en" sz="1000" u="none" cap="none" strike="noStrike">
                <a:solidFill>
                  <a:schemeClr val="lt1"/>
                </a:solidFill>
                <a:latin typeface="Arial"/>
                <a:ea typeface="Arial"/>
                <a:cs typeface="Arial"/>
                <a:sym typeface="Arial"/>
              </a:rPr>
              <a:t>Costs</a:t>
            </a:r>
            <a:endParaRPr b="1" sz="1000">
              <a:solidFill>
                <a:schemeClr val="lt1"/>
              </a:solidFill>
            </a:endParaRPr>
          </a:p>
          <a:p>
            <a:pPr indent="-292100" lvl="1" marL="914400" marR="0" rtl="0" algn="l">
              <a:lnSpc>
                <a:spcPct val="115000"/>
              </a:lnSpc>
              <a:spcBef>
                <a:spcPts val="0"/>
              </a:spcBef>
              <a:spcAft>
                <a:spcPts val="0"/>
              </a:spcAft>
              <a:buClr>
                <a:schemeClr val="lt1"/>
              </a:buClr>
              <a:buSzPts val="1000"/>
              <a:buFont typeface="Arial"/>
              <a:buAutoNum type="arabicPeriod"/>
            </a:pPr>
            <a:r>
              <a:rPr b="1" lang="en" sz="1000">
                <a:solidFill>
                  <a:schemeClr val="lt1"/>
                </a:solidFill>
              </a:rPr>
              <a:t>Challenges</a:t>
            </a:r>
            <a:r>
              <a:rPr b="1" i="0" lang="en" sz="1000" u="none" cap="none" strike="noStrike">
                <a:solidFill>
                  <a:schemeClr val="lt1"/>
                </a:solidFill>
                <a:latin typeface="Arial"/>
                <a:ea typeface="Arial"/>
                <a:cs typeface="Arial"/>
                <a:sym typeface="Arial"/>
              </a:rPr>
              <a:t> </a:t>
            </a:r>
            <a:r>
              <a:rPr b="1" lang="en" sz="1000">
                <a:solidFill>
                  <a:schemeClr val="lt1"/>
                </a:solidFill>
              </a:rPr>
              <a:t>E</a:t>
            </a:r>
            <a:r>
              <a:rPr b="1" i="0" lang="en" sz="1000" u="none" cap="none" strike="noStrike">
                <a:solidFill>
                  <a:schemeClr val="lt1"/>
                </a:solidFill>
                <a:latin typeface="Arial"/>
                <a:ea typeface="Arial"/>
                <a:cs typeface="Arial"/>
                <a:sym typeface="Arial"/>
              </a:rPr>
              <a:t>ncountered</a:t>
            </a:r>
            <a:endParaRPr b="1" i="0" sz="1000" u="none" cap="none" strike="noStrike">
              <a:solidFill>
                <a:schemeClr val="lt1"/>
              </a:solidFill>
              <a:latin typeface="Arial"/>
              <a:ea typeface="Arial"/>
              <a:cs typeface="Arial"/>
              <a:sym typeface="Arial"/>
            </a:endParaRPr>
          </a:p>
          <a:p>
            <a:pPr indent="-292100" lvl="1" marL="914400" marR="0" rtl="0" algn="l">
              <a:lnSpc>
                <a:spcPct val="115000"/>
              </a:lnSpc>
              <a:spcBef>
                <a:spcPts val="0"/>
              </a:spcBef>
              <a:spcAft>
                <a:spcPts val="0"/>
              </a:spcAft>
              <a:buClr>
                <a:schemeClr val="lt1"/>
              </a:buClr>
              <a:buSzPts val="1000"/>
              <a:buFont typeface="Arial"/>
              <a:buAutoNum type="arabicPeriod"/>
            </a:pPr>
            <a:r>
              <a:rPr b="1" lang="en" sz="1000">
                <a:solidFill>
                  <a:schemeClr val="lt1"/>
                </a:solidFill>
              </a:rPr>
              <a:t>Starting Over</a:t>
            </a:r>
            <a:endParaRPr b="1" i="0" sz="1000" u="none" cap="none" strike="noStrike">
              <a:solidFill>
                <a:schemeClr val="lt1"/>
              </a:solidFill>
              <a:latin typeface="Arial"/>
              <a:ea typeface="Arial"/>
              <a:cs typeface="Arial"/>
              <a:sym typeface="Arial"/>
            </a:endParaRPr>
          </a:p>
          <a:p>
            <a:pPr indent="-292100" lvl="1" marL="914400" marR="0" rtl="0" algn="l">
              <a:lnSpc>
                <a:spcPct val="115000"/>
              </a:lnSpc>
              <a:spcBef>
                <a:spcPts val="0"/>
              </a:spcBef>
              <a:spcAft>
                <a:spcPts val="0"/>
              </a:spcAft>
              <a:buClr>
                <a:schemeClr val="lt1"/>
              </a:buClr>
              <a:buSzPts val="1000"/>
              <a:buFont typeface="Arial"/>
              <a:buAutoNum type="arabicPeriod"/>
            </a:pPr>
            <a:r>
              <a:rPr b="1" i="0" lang="en" sz="1000" u="none" cap="none" strike="noStrike">
                <a:solidFill>
                  <a:schemeClr val="lt1"/>
                </a:solidFill>
                <a:latin typeface="Arial"/>
                <a:ea typeface="Arial"/>
                <a:cs typeface="Arial"/>
                <a:sym typeface="Arial"/>
              </a:rPr>
              <a:t>Enhancements </a:t>
            </a:r>
            <a:endParaRPr b="1" i="0" sz="1000" u="none" cap="none" strike="noStrike">
              <a:solidFill>
                <a:schemeClr val="lt1"/>
              </a:solidFill>
              <a:latin typeface="Arial"/>
              <a:ea typeface="Arial"/>
              <a:cs typeface="Arial"/>
              <a:sym typeface="Aria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Acknowledgments</a:t>
            </a:r>
            <a:endParaRPr b="1" sz="1000">
              <a:solidFill>
                <a:schemeClr val="lt1"/>
              </a:solidFill>
            </a:endParaRPr>
          </a:p>
          <a:p>
            <a:pPr indent="-292100" lvl="1" marL="914400" marR="0" rtl="0" algn="l">
              <a:lnSpc>
                <a:spcPct val="115000"/>
              </a:lnSpc>
              <a:spcBef>
                <a:spcPts val="0"/>
              </a:spcBef>
              <a:spcAft>
                <a:spcPts val="0"/>
              </a:spcAft>
              <a:buClr>
                <a:schemeClr val="lt1"/>
              </a:buClr>
              <a:buSzPts val="1000"/>
              <a:buFont typeface="Arial"/>
              <a:buAutoNum type="arabicPeriod"/>
            </a:pPr>
            <a:r>
              <a:rPr b="1" i="0" lang="en" sz="1000" u="none" cap="none" strike="noStrike">
                <a:solidFill>
                  <a:schemeClr val="lt1"/>
                </a:solidFill>
                <a:latin typeface="Arial"/>
                <a:ea typeface="Arial"/>
                <a:cs typeface="Arial"/>
                <a:sym typeface="Arial"/>
              </a:rPr>
              <a:t>Questions from the audience </a:t>
            </a:r>
            <a:endParaRPr b="1" i="0" sz="1000" u="none" cap="none" strike="noStrike">
              <a:solidFill>
                <a:schemeClr val="lt1"/>
              </a:solidFill>
              <a:latin typeface="Arial"/>
              <a:ea typeface="Arial"/>
              <a:cs typeface="Arial"/>
              <a:sym typeface="Arial"/>
            </a:endParaRPr>
          </a:p>
          <a:p>
            <a:pPr indent="-292100" lvl="1" marL="914400" marR="0" rtl="0" algn="l">
              <a:lnSpc>
                <a:spcPct val="115000"/>
              </a:lnSpc>
              <a:spcBef>
                <a:spcPts val="0"/>
              </a:spcBef>
              <a:spcAft>
                <a:spcPts val="0"/>
              </a:spcAft>
              <a:buClr>
                <a:schemeClr val="lt1"/>
              </a:buClr>
              <a:buSzPts val="1000"/>
              <a:buFont typeface="Arial"/>
              <a:buAutoNum type="arabicPeriod"/>
            </a:pPr>
            <a:r>
              <a:rPr b="1" i="0" lang="en" sz="1000" u="none" cap="none" strike="noStrike">
                <a:solidFill>
                  <a:schemeClr val="lt1"/>
                </a:solidFill>
                <a:latin typeface="Arial"/>
                <a:ea typeface="Arial"/>
                <a:cs typeface="Arial"/>
                <a:sym typeface="Arial"/>
              </a:rPr>
              <a:t>Demonstration</a:t>
            </a:r>
            <a:endParaRPr b="1" i="0" sz="1000" u="none" cap="none" strike="noStrike">
              <a:solidFill>
                <a:schemeClr val="lt1"/>
              </a:solidFill>
              <a:latin typeface="Arial"/>
              <a:ea typeface="Arial"/>
              <a:cs typeface="Arial"/>
              <a:sym typeface="Arial"/>
            </a:endParaRPr>
          </a:p>
          <a:p>
            <a:pPr indent="-292100" lvl="1" marL="914400" marR="0" rtl="0" algn="l">
              <a:lnSpc>
                <a:spcPct val="115000"/>
              </a:lnSpc>
              <a:spcBef>
                <a:spcPts val="0"/>
              </a:spcBef>
              <a:spcAft>
                <a:spcPts val="0"/>
              </a:spcAft>
              <a:buClr>
                <a:schemeClr val="lt1"/>
              </a:buClr>
              <a:buSzPts val="1000"/>
              <a:buAutoNum type="arabicPeriod"/>
            </a:pPr>
            <a:r>
              <a:rPr b="1" lang="en" sz="1000">
                <a:solidFill>
                  <a:schemeClr val="lt1"/>
                </a:solidFill>
              </a:rPr>
              <a:t>References</a:t>
            </a:r>
            <a:endParaRPr b="1" sz="1000">
              <a:solidFill>
                <a:schemeClr val="lt1"/>
              </a:solidFill>
            </a:endParaRPr>
          </a:p>
        </p:txBody>
      </p:sp>
      <p:cxnSp>
        <p:nvCxnSpPr>
          <p:cNvPr id="87" name="Google Shape;87;p3"/>
          <p:cNvCxnSpPr/>
          <p:nvPr/>
        </p:nvCxnSpPr>
        <p:spPr>
          <a:xfrm>
            <a:off x="7852566" y="3773131"/>
            <a:ext cx="306300" cy="0"/>
          </a:xfrm>
          <a:prstGeom prst="straightConnector1">
            <a:avLst/>
          </a:prstGeom>
          <a:noFill/>
          <a:ln cap="flat" cmpd="sng" w="47625">
            <a:solidFill>
              <a:srgbClr val="292727"/>
            </a:solidFill>
            <a:prstDash val="solid"/>
            <a:round/>
            <a:headEnd len="sm" w="sm" type="none"/>
            <a:tailEnd len="med" w="med" type="stealth"/>
          </a:ln>
        </p:spPr>
      </p:cxnSp>
      <p:sp>
        <p:nvSpPr>
          <p:cNvPr id="88" name="Google Shape;8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sz="10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pic>
        <p:nvPicPr>
          <p:cNvPr id="89" name="Google Shape;89;p3"/>
          <p:cNvPicPr preferRelativeResize="0"/>
          <p:nvPr/>
        </p:nvPicPr>
        <p:blipFill>
          <a:blip r:embed="rId3">
            <a:alphaModFix/>
          </a:blip>
          <a:stretch>
            <a:fillRect/>
          </a:stretch>
        </p:blipFill>
        <p:spPr>
          <a:xfrm>
            <a:off x="5306575" y="43775"/>
            <a:ext cx="2998350" cy="5099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14" name="Shape 414"/>
        <p:cNvGrpSpPr/>
        <p:nvPr/>
      </p:nvGrpSpPr>
      <p:grpSpPr>
        <a:xfrm>
          <a:off x="0" y="0"/>
          <a:ext cx="0" cy="0"/>
          <a:chOff x="0" y="0"/>
          <a:chExt cx="0" cy="0"/>
        </a:xfrm>
      </p:grpSpPr>
      <p:sp>
        <p:nvSpPr>
          <p:cNvPr id="415" name="Google Shape;415;g31a56a8e8b9_0_8"/>
          <p:cNvSpPr txBox="1"/>
          <p:nvPr/>
        </p:nvSpPr>
        <p:spPr>
          <a:xfrm>
            <a:off x="233364" y="583628"/>
            <a:ext cx="8582100" cy="569400"/>
          </a:xfrm>
          <a:prstGeom prst="rect">
            <a:avLst/>
          </a:prstGeom>
          <a:noFill/>
          <a:ln>
            <a:noFill/>
          </a:ln>
        </p:spPr>
        <p:txBody>
          <a:bodyPr anchorCtr="0" anchor="t" bIns="0" lIns="0" spcFirstLastPara="1" rIns="0" wrap="square" tIns="0">
            <a:spAutoFit/>
          </a:bodyPr>
          <a:lstStyle/>
          <a:p>
            <a:pPr indent="0" lvl="0" marL="0" rtl="0" algn="ctr">
              <a:lnSpc>
                <a:spcPct val="111000"/>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Testing Deliverable 1 Results Cont.</a:t>
            </a:r>
            <a:endParaRPr b="0" i="0" sz="700" u="none" cap="none" strike="noStrike">
              <a:solidFill>
                <a:srgbClr val="000000"/>
              </a:solidFill>
              <a:latin typeface="Arial"/>
              <a:ea typeface="Arial"/>
              <a:cs typeface="Arial"/>
              <a:sym typeface="Arial"/>
            </a:endParaRPr>
          </a:p>
        </p:txBody>
      </p:sp>
      <p:sp>
        <p:nvSpPr>
          <p:cNvPr id="416" name="Google Shape;416;g31a56a8e8b9_0_8"/>
          <p:cNvSpPr/>
          <p:nvPr/>
        </p:nvSpPr>
        <p:spPr>
          <a:xfrm>
            <a:off x="5273439" y="0"/>
            <a:ext cx="3868855" cy="514124"/>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7" name="Google Shape;417;g31a56a8e8b9_0_8"/>
          <p:cNvSpPr/>
          <p:nvPr/>
        </p:nvSpPr>
        <p:spPr>
          <a:xfrm>
            <a:off x="0" y="0"/>
            <a:ext cx="5271116" cy="514124"/>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g31a56a8e8b9_0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419" name="Google Shape;419;g31a56a8e8b9_0_8"/>
          <p:cNvPicPr preferRelativeResize="0"/>
          <p:nvPr/>
        </p:nvPicPr>
        <p:blipFill>
          <a:blip r:embed="rId3">
            <a:alphaModFix/>
          </a:blip>
          <a:stretch>
            <a:fillRect/>
          </a:stretch>
        </p:blipFill>
        <p:spPr>
          <a:xfrm>
            <a:off x="4929150" y="1222528"/>
            <a:ext cx="3380416" cy="3685671"/>
          </a:xfrm>
          <a:prstGeom prst="rect">
            <a:avLst/>
          </a:prstGeom>
          <a:noFill/>
          <a:ln>
            <a:noFill/>
          </a:ln>
        </p:spPr>
      </p:pic>
      <p:pic>
        <p:nvPicPr>
          <p:cNvPr id="420" name="Google Shape;420;g31a56a8e8b9_0_8"/>
          <p:cNvPicPr preferRelativeResize="0"/>
          <p:nvPr/>
        </p:nvPicPr>
        <p:blipFill>
          <a:blip r:embed="rId4">
            <a:alphaModFix/>
          </a:blip>
          <a:stretch>
            <a:fillRect/>
          </a:stretch>
        </p:blipFill>
        <p:spPr>
          <a:xfrm>
            <a:off x="637600" y="1222525"/>
            <a:ext cx="3624866" cy="368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24" name="Shape 424"/>
        <p:cNvGrpSpPr/>
        <p:nvPr/>
      </p:nvGrpSpPr>
      <p:grpSpPr>
        <a:xfrm>
          <a:off x="0" y="0"/>
          <a:ext cx="0" cy="0"/>
          <a:chOff x="0" y="0"/>
          <a:chExt cx="0" cy="0"/>
        </a:xfrm>
      </p:grpSpPr>
      <p:sp>
        <p:nvSpPr>
          <p:cNvPr id="425" name="Google Shape;425;g31a56a8e8b9_0_15"/>
          <p:cNvSpPr txBox="1"/>
          <p:nvPr/>
        </p:nvSpPr>
        <p:spPr>
          <a:xfrm>
            <a:off x="233364" y="583628"/>
            <a:ext cx="8582100" cy="569400"/>
          </a:xfrm>
          <a:prstGeom prst="rect">
            <a:avLst/>
          </a:prstGeom>
          <a:noFill/>
          <a:ln>
            <a:noFill/>
          </a:ln>
        </p:spPr>
        <p:txBody>
          <a:bodyPr anchorCtr="0" anchor="t" bIns="0" lIns="0" spcFirstLastPara="1" rIns="0" wrap="square" tIns="0">
            <a:spAutoFit/>
          </a:bodyPr>
          <a:lstStyle/>
          <a:p>
            <a:pPr indent="0" lvl="0" marL="0" rtl="0" algn="ctr">
              <a:lnSpc>
                <a:spcPct val="111000"/>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Testing Deliverable 2 Results.</a:t>
            </a:r>
            <a:endParaRPr b="0" i="0" sz="700" u="none" cap="none" strike="noStrike">
              <a:solidFill>
                <a:srgbClr val="000000"/>
              </a:solidFill>
              <a:latin typeface="Arial"/>
              <a:ea typeface="Arial"/>
              <a:cs typeface="Arial"/>
              <a:sym typeface="Arial"/>
            </a:endParaRPr>
          </a:p>
        </p:txBody>
      </p:sp>
      <p:sp>
        <p:nvSpPr>
          <p:cNvPr id="426" name="Google Shape;426;g31a56a8e8b9_0_15"/>
          <p:cNvSpPr/>
          <p:nvPr/>
        </p:nvSpPr>
        <p:spPr>
          <a:xfrm>
            <a:off x="5273439" y="0"/>
            <a:ext cx="3868855" cy="514124"/>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g31a56a8e8b9_0_15"/>
          <p:cNvSpPr/>
          <p:nvPr/>
        </p:nvSpPr>
        <p:spPr>
          <a:xfrm>
            <a:off x="0" y="0"/>
            <a:ext cx="5271116" cy="514124"/>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8" name="Google Shape;428;g31a56a8e8b9_0_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429" name="Google Shape;429;g31a56a8e8b9_0_15"/>
          <p:cNvPicPr preferRelativeResize="0"/>
          <p:nvPr/>
        </p:nvPicPr>
        <p:blipFill>
          <a:blip r:embed="rId3">
            <a:alphaModFix/>
          </a:blip>
          <a:stretch>
            <a:fillRect/>
          </a:stretch>
        </p:blipFill>
        <p:spPr>
          <a:xfrm>
            <a:off x="152400" y="1325475"/>
            <a:ext cx="4359924" cy="3165299"/>
          </a:xfrm>
          <a:prstGeom prst="rect">
            <a:avLst/>
          </a:prstGeom>
          <a:noFill/>
          <a:ln>
            <a:noFill/>
          </a:ln>
        </p:spPr>
      </p:pic>
      <p:pic>
        <p:nvPicPr>
          <p:cNvPr id="430" name="Google Shape;430;g31a56a8e8b9_0_15"/>
          <p:cNvPicPr preferRelativeResize="0"/>
          <p:nvPr/>
        </p:nvPicPr>
        <p:blipFill>
          <a:blip r:embed="rId4">
            <a:alphaModFix/>
          </a:blip>
          <a:stretch>
            <a:fillRect/>
          </a:stretch>
        </p:blipFill>
        <p:spPr>
          <a:xfrm>
            <a:off x="4664724" y="1305428"/>
            <a:ext cx="3993881" cy="320538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34" name="Shape 434"/>
        <p:cNvGrpSpPr/>
        <p:nvPr/>
      </p:nvGrpSpPr>
      <p:grpSpPr>
        <a:xfrm>
          <a:off x="0" y="0"/>
          <a:ext cx="0" cy="0"/>
          <a:chOff x="0" y="0"/>
          <a:chExt cx="0" cy="0"/>
        </a:xfrm>
      </p:grpSpPr>
      <p:sp>
        <p:nvSpPr>
          <p:cNvPr id="435" name="Google Shape;435;g31a56a8e8b9_1_18"/>
          <p:cNvSpPr txBox="1"/>
          <p:nvPr/>
        </p:nvSpPr>
        <p:spPr>
          <a:xfrm>
            <a:off x="233364" y="583628"/>
            <a:ext cx="8582100" cy="569400"/>
          </a:xfrm>
          <a:prstGeom prst="rect">
            <a:avLst/>
          </a:prstGeom>
          <a:noFill/>
          <a:ln>
            <a:noFill/>
          </a:ln>
        </p:spPr>
        <p:txBody>
          <a:bodyPr anchorCtr="0" anchor="t" bIns="0" lIns="0" spcFirstLastPara="1" rIns="0" wrap="square" tIns="0">
            <a:spAutoFit/>
          </a:bodyPr>
          <a:lstStyle/>
          <a:p>
            <a:pPr indent="0" lvl="0" marL="0" rtl="0" algn="ctr">
              <a:lnSpc>
                <a:spcPct val="111000"/>
              </a:lnSpc>
              <a:spcBef>
                <a:spcPts val="0"/>
              </a:spcBef>
              <a:spcAft>
                <a:spcPts val="0"/>
              </a:spcAft>
              <a:buClr>
                <a:srgbClr val="000000"/>
              </a:buClr>
              <a:buSzPts val="3700"/>
              <a:buFont typeface="Arial"/>
              <a:buNone/>
            </a:pPr>
            <a:r>
              <a:rPr b="1" lang="en" sz="3700">
                <a:solidFill>
                  <a:srgbClr val="292727"/>
                </a:solidFill>
                <a:latin typeface="Poppins SemiBold"/>
                <a:ea typeface="Poppins SemiBold"/>
                <a:cs typeface="Poppins SemiBold"/>
                <a:sym typeface="Poppins SemiBold"/>
              </a:rPr>
              <a:t>Testing Deliverable 3 Results.</a:t>
            </a:r>
            <a:endParaRPr b="0" i="0" sz="700" u="none" cap="none" strike="noStrike">
              <a:solidFill>
                <a:srgbClr val="000000"/>
              </a:solidFill>
              <a:latin typeface="Arial"/>
              <a:ea typeface="Arial"/>
              <a:cs typeface="Arial"/>
              <a:sym typeface="Arial"/>
            </a:endParaRPr>
          </a:p>
        </p:txBody>
      </p:sp>
      <p:sp>
        <p:nvSpPr>
          <p:cNvPr id="436" name="Google Shape;436;g31a56a8e8b9_1_18"/>
          <p:cNvSpPr/>
          <p:nvPr/>
        </p:nvSpPr>
        <p:spPr>
          <a:xfrm>
            <a:off x="5273439" y="0"/>
            <a:ext cx="3868855" cy="514124"/>
          </a:xfrm>
          <a:custGeom>
            <a:rect b="b" l="l" r="r" t="t"/>
            <a:pathLst>
              <a:path extrusionOk="0" h="375273" w="2823982">
                <a:moveTo>
                  <a:pt x="0" y="0"/>
                </a:moveTo>
                <a:lnTo>
                  <a:pt x="2823982" y="0"/>
                </a:lnTo>
                <a:lnTo>
                  <a:pt x="2823982"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7" name="Google Shape;437;g31a56a8e8b9_1_18"/>
          <p:cNvSpPr/>
          <p:nvPr/>
        </p:nvSpPr>
        <p:spPr>
          <a:xfrm>
            <a:off x="0" y="0"/>
            <a:ext cx="5271116" cy="514124"/>
          </a:xfrm>
          <a:custGeom>
            <a:rect b="b" l="l" r="r" t="t"/>
            <a:pathLst>
              <a:path extrusionOk="0" h="375273" w="3847530">
                <a:moveTo>
                  <a:pt x="0" y="0"/>
                </a:moveTo>
                <a:lnTo>
                  <a:pt x="3847530" y="0"/>
                </a:lnTo>
                <a:lnTo>
                  <a:pt x="3847530" y="375273"/>
                </a:lnTo>
                <a:lnTo>
                  <a:pt x="0" y="375273"/>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8" name="Google Shape;438;g31a56a8e8b9_1_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pic>
        <p:nvPicPr>
          <p:cNvPr id="439" name="Google Shape;439;g31a56a8e8b9_1_18"/>
          <p:cNvPicPr preferRelativeResize="0"/>
          <p:nvPr/>
        </p:nvPicPr>
        <p:blipFill>
          <a:blip r:embed="rId3">
            <a:alphaModFix/>
          </a:blip>
          <a:stretch>
            <a:fillRect/>
          </a:stretch>
        </p:blipFill>
        <p:spPr>
          <a:xfrm>
            <a:off x="152400" y="1305428"/>
            <a:ext cx="3465064" cy="3685671"/>
          </a:xfrm>
          <a:prstGeom prst="rect">
            <a:avLst/>
          </a:prstGeom>
          <a:noFill/>
          <a:ln>
            <a:noFill/>
          </a:ln>
        </p:spPr>
      </p:pic>
      <p:pic>
        <p:nvPicPr>
          <p:cNvPr id="440" name="Google Shape;440;g31a56a8e8b9_1_18"/>
          <p:cNvPicPr preferRelativeResize="0"/>
          <p:nvPr/>
        </p:nvPicPr>
        <p:blipFill>
          <a:blip r:embed="rId4">
            <a:alphaModFix/>
          </a:blip>
          <a:stretch>
            <a:fillRect/>
          </a:stretch>
        </p:blipFill>
        <p:spPr>
          <a:xfrm>
            <a:off x="4166650" y="1305425"/>
            <a:ext cx="4550174" cy="36856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9"/>
          <p:cNvSpPr txBox="1"/>
          <p:nvPr>
            <p:ph type="title"/>
          </p:nvPr>
        </p:nvSpPr>
        <p:spPr>
          <a:xfrm>
            <a:off x="311700" y="590600"/>
            <a:ext cx="8520600" cy="5727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4800"/>
              <a:buNone/>
            </a:pPr>
            <a:r>
              <a:rPr lang="en" sz="2600">
                <a:solidFill>
                  <a:schemeClr val="dk1"/>
                </a:solidFill>
              </a:rPr>
              <a:t>Electrical Specifications</a:t>
            </a:r>
            <a:endParaRPr/>
          </a:p>
        </p:txBody>
      </p:sp>
      <p:sp>
        <p:nvSpPr>
          <p:cNvPr id="446" name="Google Shape;446;p9"/>
          <p:cNvSpPr txBox="1"/>
          <p:nvPr>
            <p:ph idx="4294967295" type="body"/>
          </p:nvPr>
        </p:nvSpPr>
        <p:spPr>
          <a:xfrm>
            <a:off x="311700" y="1208225"/>
            <a:ext cx="8520600" cy="3264300"/>
          </a:xfrm>
          <a:prstGeom prst="rect">
            <a:avLst/>
          </a:prstGeom>
          <a:noFill/>
          <a:ln>
            <a:noFill/>
          </a:ln>
        </p:spPr>
        <p:txBody>
          <a:bodyPr anchorCtr="0" anchor="t" bIns="91425" lIns="91425" spcFirstLastPara="1" rIns="91425" wrap="square" tIns="91425">
            <a:normAutofit lnSpcReduction="10000"/>
          </a:bodyPr>
          <a:lstStyle/>
          <a:p>
            <a:pPr indent="-330200" lvl="0" marL="457200" rtl="0" algn="l">
              <a:lnSpc>
                <a:spcPct val="105000"/>
              </a:lnSpc>
              <a:spcBef>
                <a:spcPts val="0"/>
              </a:spcBef>
              <a:spcAft>
                <a:spcPts val="0"/>
              </a:spcAft>
              <a:buClr>
                <a:srgbClr val="FAD224"/>
              </a:buClr>
              <a:buSzPts val="1600"/>
              <a:buFont typeface="Arial"/>
              <a:buChar char="❏"/>
            </a:pPr>
            <a:r>
              <a:rPr b="1" i="0" lang="en" sz="1500" u="none" cap="none" strike="noStrike">
                <a:solidFill>
                  <a:schemeClr val="dk1"/>
                </a:solidFill>
              </a:rPr>
              <a:t>Power Supply</a:t>
            </a:r>
            <a:r>
              <a:rPr b="0" i="0" lang="en" sz="1500" u="none" cap="none" strike="noStrike">
                <a:solidFill>
                  <a:schemeClr val="dk1"/>
                </a:solidFill>
              </a:rPr>
              <a:t>: </a:t>
            </a:r>
            <a:endParaRPr b="0" i="0" sz="1500" u="none" cap="none" strike="noStrike">
              <a:solidFill>
                <a:schemeClr val="dk1"/>
              </a:solidFill>
            </a:endParaRPr>
          </a:p>
          <a:p>
            <a:pPr indent="-323850" lvl="0" marL="1828800" rtl="0" algn="l">
              <a:lnSpc>
                <a:spcPct val="105000"/>
              </a:lnSpc>
              <a:spcBef>
                <a:spcPts val="0"/>
              </a:spcBef>
              <a:spcAft>
                <a:spcPts val="0"/>
              </a:spcAft>
              <a:buClr>
                <a:srgbClr val="FAD224"/>
              </a:buClr>
              <a:buSzPts val="1500"/>
              <a:buChar char="○"/>
            </a:pPr>
            <a:r>
              <a:rPr b="0" i="0" lang="en" sz="1500" u="none" cap="none" strike="noStrike">
                <a:solidFill>
                  <a:schemeClr val="dk1"/>
                </a:solidFill>
              </a:rPr>
              <a:t>9V Bat</a:t>
            </a:r>
            <a:r>
              <a:rPr lang="en" sz="1500">
                <a:solidFill>
                  <a:schemeClr val="dk1"/>
                </a:solidFill>
              </a:rPr>
              <a:t>tery. </a:t>
            </a:r>
            <a:endParaRPr sz="1500">
              <a:solidFill>
                <a:schemeClr val="dk1"/>
              </a:solidFill>
            </a:endParaRPr>
          </a:p>
          <a:p>
            <a:pPr indent="-323850" lvl="0" marL="1828800" rtl="0" algn="l">
              <a:lnSpc>
                <a:spcPct val="105000"/>
              </a:lnSpc>
              <a:spcBef>
                <a:spcPts val="0"/>
              </a:spcBef>
              <a:spcAft>
                <a:spcPts val="0"/>
              </a:spcAft>
              <a:buClr>
                <a:srgbClr val="FAD224"/>
              </a:buClr>
              <a:buSzPts val="1500"/>
              <a:buChar char="○"/>
            </a:pPr>
            <a:r>
              <a:rPr lang="en" sz="1500">
                <a:solidFill>
                  <a:schemeClr val="dk1"/>
                </a:solidFill>
              </a:rPr>
              <a:t>9V Power Supply.</a:t>
            </a:r>
            <a:endParaRPr b="0" i="0" sz="1500" u="none" cap="none" strike="noStrike">
              <a:solidFill>
                <a:schemeClr val="dk1"/>
              </a:solidFill>
            </a:endParaRPr>
          </a:p>
          <a:p>
            <a:pPr indent="-323850" lvl="0" marL="1828800" rtl="0" algn="l">
              <a:lnSpc>
                <a:spcPct val="105000"/>
              </a:lnSpc>
              <a:spcBef>
                <a:spcPts val="0"/>
              </a:spcBef>
              <a:spcAft>
                <a:spcPts val="0"/>
              </a:spcAft>
              <a:buClr>
                <a:srgbClr val="FAD224"/>
              </a:buClr>
              <a:buSzPts val="1500"/>
              <a:buChar char="○"/>
            </a:pPr>
            <a:r>
              <a:rPr b="0" i="0" lang="en" sz="1500" u="none" cap="none" strike="noStrike">
                <a:solidFill>
                  <a:schemeClr val="dk1"/>
                </a:solidFill>
              </a:rPr>
              <a:t>3.3V and 5V from Raspberry Pi 4 GPIO.</a:t>
            </a:r>
            <a:endParaRPr/>
          </a:p>
          <a:p>
            <a:pPr indent="-330200" lvl="0" marL="457200" rtl="0" algn="l">
              <a:lnSpc>
                <a:spcPct val="105000"/>
              </a:lnSpc>
              <a:spcBef>
                <a:spcPts val="600"/>
              </a:spcBef>
              <a:spcAft>
                <a:spcPts val="0"/>
              </a:spcAft>
              <a:buClr>
                <a:srgbClr val="FAD224"/>
              </a:buClr>
              <a:buSzPts val="1600"/>
              <a:buFont typeface="Arial"/>
              <a:buChar char="❏"/>
            </a:pPr>
            <a:r>
              <a:rPr b="1" lang="en" sz="1500">
                <a:solidFill>
                  <a:schemeClr val="dk1"/>
                </a:solidFill>
              </a:rPr>
              <a:t>Camera</a:t>
            </a:r>
            <a:r>
              <a:rPr b="0" i="0" lang="en" sz="1500" u="none" cap="none" strike="noStrike">
                <a:solidFill>
                  <a:schemeClr val="dk1"/>
                </a:solidFill>
              </a:rPr>
              <a:t>: 3.3V</a:t>
            </a:r>
            <a:r>
              <a:rPr lang="en" sz="1500">
                <a:solidFill>
                  <a:schemeClr val="dk1"/>
                </a:solidFill>
              </a:rPr>
              <a:t>, </a:t>
            </a:r>
            <a:r>
              <a:rPr b="0" i="0" lang="en" sz="1500" u="none" cap="none" strike="noStrike">
                <a:solidFill>
                  <a:schemeClr val="dk1"/>
                </a:solidFill>
              </a:rPr>
              <a:t>1080P @ 30 FPS. </a:t>
            </a:r>
            <a:endParaRPr/>
          </a:p>
          <a:p>
            <a:pPr indent="-330200" lvl="0" marL="457200" rtl="0" algn="l">
              <a:lnSpc>
                <a:spcPct val="105000"/>
              </a:lnSpc>
              <a:spcBef>
                <a:spcPts val="600"/>
              </a:spcBef>
              <a:spcAft>
                <a:spcPts val="0"/>
              </a:spcAft>
              <a:buClr>
                <a:srgbClr val="FAD224"/>
              </a:buClr>
              <a:buSzPts val="1600"/>
              <a:buFont typeface="Arial"/>
              <a:buChar char="❏"/>
            </a:pPr>
            <a:r>
              <a:rPr b="1" i="0" lang="en" sz="1500" u="none" cap="none" strike="noStrike">
                <a:solidFill>
                  <a:schemeClr val="dk1"/>
                </a:solidFill>
              </a:rPr>
              <a:t>Motor Driver</a:t>
            </a:r>
            <a:r>
              <a:rPr b="0" i="0" lang="en" sz="1500" u="none" cap="none" strike="noStrike">
                <a:solidFill>
                  <a:schemeClr val="dk1"/>
                </a:solidFill>
              </a:rPr>
              <a:t>: 4.5V </a:t>
            </a:r>
            <a:r>
              <a:rPr lang="en" sz="1500">
                <a:solidFill>
                  <a:schemeClr val="dk1"/>
                </a:solidFill>
              </a:rPr>
              <a:t>-</a:t>
            </a:r>
            <a:r>
              <a:rPr b="0" i="0" lang="en" sz="1500" u="none" cap="none" strike="noStrike">
                <a:solidFill>
                  <a:schemeClr val="dk1"/>
                </a:solidFill>
              </a:rPr>
              <a:t> 36V </a:t>
            </a:r>
            <a:r>
              <a:rPr lang="en" sz="1500">
                <a:solidFill>
                  <a:schemeClr val="dk1"/>
                </a:solidFill>
              </a:rPr>
              <a:t>@</a:t>
            </a:r>
            <a:r>
              <a:rPr b="0" i="0" lang="en" sz="1500" u="none" cap="none" strike="noStrike">
                <a:solidFill>
                  <a:schemeClr val="dk1"/>
                </a:solidFill>
              </a:rPr>
              <a:t> 1.2A </a:t>
            </a:r>
            <a:r>
              <a:rPr lang="en" sz="1500">
                <a:solidFill>
                  <a:schemeClr val="dk1"/>
                </a:solidFill>
              </a:rPr>
              <a:t>- </a:t>
            </a:r>
            <a:r>
              <a:rPr b="0" i="0" lang="en" sz="1500" u="none" cap="none" strike="noStrike">
                <a:solidFill>
                  <a:schemeClr val="dk1"/>
                </a:solidFill>
              </a:rPr>
              <a:t>600mA.</a:t>
            </a:r>
            <a:endParaRPr/>
          </a:p>
          <a:p>
            <a:pPr indent="-330200" lvl="0" marL="457200" rtl="0" algn="l">
              <a:lnSpc>
                <a:spcPct val="105000"/>
              </a:lnSpc>
              <a:spcBef>
                <a:spcPts val="600"/>
              </a:spcBef>
              <a:spcAft>
                <a:spcPts val="0"/>
              </a:spcAft>
              <a:buClr>
                <a:srgbClr val="FAD224"/>
              </a:buClr>
              <a:buSzPts val="1600"/>
              <a:buFont typeface="Arial"/>
              <a:buChar char="❏"/>
            </a:pPr>
            <a:r>
              <a:rPr b="1" i="0" lang="en" sz="1500" u="none" cap="none" strike="noStrike">
                <a:solidFill>
                  <a:schemeClr val="dk1"/>
                </a:solidFill>
              </a:rPr>
              <a:t>DC Motors</a:t>
            </a:r>
            <a:r>
              <a:rPr b="0" i="0" lang="en" sz="1500" u="none" cap="none" strike="noStrike">
                <a:solidFill>
                  <a:schemeClr val="dk1"/>
                </a:solidFill>
              </a:rPr>
              <a:t>: 6V, 10W, </a:t>
            </a:r>
            <a:r>
              <a:rPr lang="en" sz="1500">
                <a:solidFill>
                  <a:schemeClr val="dk1"/>
                </a:solidFill>
              </a:rPr>
              <a:t>@</a:t>
            </a:r>
            <a:r>
              <a:rPr b="0" i="0" lang="en" sz="1500" u="none" cap="none" strike="noStrike">
                <a:solidFill>
                  <a:schemeClr val="dk1"/>
                </a:solidFill>
              </a:rPr>
              <a:t> 10 RPM.</a:t>
            </a:r>
            <a:endParaRPr/>
          </a:p>
          <a:p>
            <a:pPr indent="-330200" lvl="0" marL="457200" rtl="0" algn="l">
              <a:lnSpc>
                <a:spcPct val="105000"/>
              </a:lnSpc>
              <a:spcBef>
                <a:spcPts val="600"/>
              </a:spcBef>
              <a:spcAft>
                <a:spcPts val="0"/>
              </a:spcAft>
              <a:buClr>
                <a:srgbClr val="FAD224"/>
              </a:buClr>
              <a:buSzPts val="1600"/>
              <a:buFont typeface="Arial"/>
              <a:buChar char="❏"/>
            </a:pPr>
            <a:r>
              <a:rPr b="1" i="0" lang="en" sz="1500" u="none" cap="none" strike="noStrike">
                <a:solidFill>
                  <a:schemeClr val="dk1"/>
                </a:solidFill>
              </a:rPr>
              <a:t>Controller</a:t>
            </a:r>
            <a:r>
              <a:rPr b="0" i="0" lang="en" sz="1500" u="none" cap="none" strike="noStrike">
                <a:solidFill>
                  <a:schemeClr val="dk1"/>
                </a:solidFill>
              </a:rPr>
              <a:t>: 3.3V</a:t>
            </a:r>
            <a:r>
              <a:rPr lang="en" sz="1500">
                <a:solidFill>
                  <a:schemeClr val="dk1"/>
                </a:solidFill>
              </a:rPr>
              <a:t>, </a:t>
            </a:r>
            <a:r>
              <a:rPr b="0" i="0" lang="en" sz="1500" u="none" cap="none" strike="noStrike">
                <a:solidFill>
                  <a:schemeClr val="dk1"/>
                </a:solidFill>
              </a:rPr>
              <a:t>USB </a:t>
            </a:r>
            <a:r>
              <a:rPr lang="en" sz="1500">
                <a:solidFill>
                  <a:schemeClr val="dk1"/>
                </a:solidFill>
              </a:rPr>
              <a:t>C</a:t>
            </a:r>
            <a:r>
              <a:rPr b="0" i="0" lang="en" sz="1500" u="none" cap="none" strike="noStrike">
                <a:solidFill>
                  <a:schemeClr val="dk1"/>
                </a:solidFill>
              </a:rPr>
              <a:t>onnect</a:t>
            </a:r>
            <a:r>
              <a:rPr lang="en" sz="1500">
                <a:solidFill>
                  <a:schemeClr val="dk1"/>
                </a:solidFill>
              </a:rPr>
              <a:t>ed</a:t>
            </a:r>
            <a:r>
              <a:rPr b="0" i="0" lang="en" sz="1500" u="none" cap="none" strike="noStrike">
                <a:solidFill>
                  <a:schemeClr val="dk1"/>
                </a:solidFill>
              </a:rPr>
              <a:t>.</a:t>
            </a:r>
            <a:endParaRPr/>
          </a:p>
          <a:p>
            <a:pPr indent="-330200" lvl="0" marL="457200" rtl="0" algn="l">
              <a:lnSpc>
                <a:spcPct val="105000"/>
              </a:lnSpc>
              <a:spcBef>
                <a:spcPts val="600"/>
              </a:spcBef>
              <a:spcAft>
                <a:spcPts val="0"/>
              </a:spcAft>
              <a:buClr>
                <a:srgbClr val="FAD224"/>
              </a:buClr>
              <a:buSzPts val="1600"/>
              <a:buFont typeface="Arial"/>
              <a:buChar char="❏"/>
            </a:pPr>
            <a:r>
              <a:rPr b="1" i="0" lang="en" sz="1500" u="none" cap="none" strike="noStrike">
                <a:solidFill>
                  <a:schemeClr val="dk1"/>
                </a:solidFill>
              </a:rPr>
              <a:t>Microcontroller</a:t>
            </a:r>
            <a:r>
              <a:rPr b="0" i="0" lang="en" sz="1500" u="none" cap="none" strike="noStrike">
                <a:solidFill>
                  <a:schemeClr val="dk1"/>
                </a:solidFill>
              </a:rPr>
              <a:t>:  15W (</a:t>
            </a:r>
            <a:r>
              <a:rPr lang="en" sz="1500">
                <a:solidFill>
                  <a:schemeClr val="dk1"/>
                </a:solidFill>
              </a:rPr>
              <a:t>@</a:t>
            </a:r>
            <a:r>
              <a:rPr b="0" i="0" lang="en" sz="1500" u="none" cap="none" strike="noStrike">
                <a:solidFill>
                  <a:schemeClr val="dk1"/>
                </a:solidFill>
              </a:rPr>
              <a:t> 5V and ~3A), 64-bit processor, 4GB RAM, Gigabit Ethernet, and USB 3.0.</a:t>
            </a:r>
            <a:endParaRPr/>
          </a:p>
          <a:p>
            <a:pPr indent="-330200" lvl="0" marL="457200" rtl="0" algn="l">
              <a:lnSpc>
                <a:spcPct val="105000"/>
              </a:lnSpc>
              <a:spcBef>
                <a:spcPts val="600"/>
              </a:spcBef>
              <a:spcAft>
                <a:spcPts val="600"/>
              </a:spcAft>
              <a:buClr>
                <a:srgbClr val="FAD224"/>
              </a:buClr>
              <a:buSzPts val="1600"/>
              <a:buFont typeface="Arial"/>
              <a:buChar char="❏"/>
            </a:pPr>
            <a:r>
              <a:rPr b="1" lang="en" sz="1500">
                <a:solidFill>
                  <a:schemeClr val="dk1"/>
                </a:solidFill>
              </a:rPr>
              <a:t>LEDs</a:t>
            </a:r>
            <a:r>
              <a:rPr b="0" i="0" lang="en" sz="1500" u="none" cap="none" strike="noStrike">
                <a:solidFill>
                  <a:schemeClr val="dk1"/>
                </a:solidFill>
              </a:rPr>
              <a:t>: 3mm</a:t>
            </a:r>
            <a:r>
              <a:rPr lang="en" sz="1500">
                <a:solidFill>
                  <a:schemeClr val="dk1"/>
                </a:solidFill>
              </a:rPr>
              <a:t>, </a:t>
            </a:r>
            <a:r>
              <a:rPr b="0" i="0" lang="en" sz="1500" u="none" cap="none" strike="noStrike">
                <a:solidFill>
                  <a:schemeClr val="dk1"/>
                </a:solidFill>
              </a:rPr>
              <a:t>3V </a:t>
            </a:r>
            <a:r>
              <a:rPr lang="en" sz="1500">
                <a:solidFill>
                  <a:schemeClr val="dk1"/>
                </a:solidFill>
              </a:rPr>
              <a:t>@</a:t>
            </a:r>
            <a:r>
              <a:rPr b="0" i="0" lang="en" sz="1500" u="none" cap="none" strike="noStrike">
                <a:solidFill>
                  <a:schemeClr val="dk1"/>
                </a:solidFill>
              </a:rPr>
              <a:t> 25mA. </a:t>
            </a:r>
            <a:endParaRPr/>
          </a:p>
        </p:txBody>
      </p:sp>
      <p:sp>
        <p:nvSpPr>
          <p:cNvPr id="447" name="Google Shape;447;p9"/>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0"/>
          <p:cNvSpPr txBox="1"/>
          <p:nvPr>
            <p:ph type="title"/>
          </p:nvPr>
        </p:nvSpPr>
        <p:spPr>
          <a:xfrm>
            <a:off x="311700" y="579775"/>
            <a:ext cx="8520600" cy="572700"/>
          </a:xfrm>
          <a:prstGeom prst="rect">
            <a:avLst/>
          </a:prstGeom>
          <a:noFill/>
          <a:ln>
            <a:noFill/>
          </a:ln>
        </p:spPr>
        <p:txBody>
          <a:bodyPr anchorCtr="0" anchor="ctr" bIns="91425" lIns="91425" spcFirstLastPara="1" rIns="91425" wrap="square" tIns="91425">
            <a:normAutofit/>
          </a:bodyPr>
          <a:lstStyle/>
          <a:p>
            <a:pPr indent="0" lvl="0" marL="0" rtl="0" algn="l">
              <a:lnSpc>
                <a:spcPct val="90000"/>
              </a:lnSpc>
              <a:spcBef>
                <a:spcPts val="0"/>
              </a:spcBef>
              <a:spcAft>
                <a:spcPts val="0"/>
              </a:spcAft>
              <a:buSzPts val="4800"/>
              <a:buNone/>
            </a:pPr>
            <a:r>
              <a:rPr lang="en" sz="2600">
                <a:solidFill>
                  <a:schemeClr val="dk1"/>
                </a:solidFill>
              </a:rPr>
              <a:t>Physical Specifications</a:t>
            </a:r>
            <a:endParaRPr/>
          </a:p>
        </p:txBody>
      </p:sp>
      <p:sp>
        <p:nvSpPr>
          <p:cNvPr id="454" name="Google Shape;454;p10"/>
          <p:cNvSpPr txBox="1"/>
          <p:nvPr>
            <p:ph idx="4294967295"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Ball joint:</a:t>
            </a:r>
            <a:r>
              <a:rPr lang="en" sz="1500">
                <a:solidFill>
                  <a:schemeClr val="dk1"/>
                </a:solidFill>
              </a:rPr>
              <a:t>  Provides axial movement .</a:t>
            </a:r>
            <a:endParaRPr/>
          </a:p>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Raspberry Pi: </a:t>
            </a:r>
            <a:r>
              <a:rPr lang="en" sz="1500">
                <a:solidFill>
                  <a:schemeClr val="dk1"/>
                </a:solidFill>
              </a:rPr>
              <a:t>Controls and processes data through the use of a camera module utilizing eye tracking software.</a:t>
            </a:r>
            <a:endParaRPr/>
          </a:p>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Directional pad:</a:t>
            </a:r>
            <a:r>
              <a:rPr lang="en" sz="1500">
                <a:solidFill>
                  <a:schemeClr val="dk1"/>
                </a:solidFill>
              </a:rPr>
              <a:t>  Manual adjustment. </a:t>
            </a:r>
            <a:endParaRPr/>
          </a:p>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Camera:</a:t>
            </a:r>
            <a:r>
              <a:rPr lang="en" sz="1500">
                <a:solidFill>
                  <a:schemeClr val="dk1"/>
                </a:solidFill>
              </a:rPr>
              <a:t> Detects the driver's face and eyes to send input to microcontroller.</a:t>
            </a:r>
            <a:endParaRPr/>
          </a:p>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LED indicator:</a:t>
            </a:r>
            <a:endParaRPr sz="1500">
              <a:solidFill>
                <a:schemeClr val="dk1"/>
              </a:solidFill>
            </a:endParaRPr>
          </a:p>
          <a:p>
            <a:pPr indent="-330200" lvl="1" marL="914400" rtl="0" algn="l">
              <a:lnSpc>
                <a:spcPct val="105000"/>
              </a:lnSpc>
              <a:spcBef>
                <a:spcPts val="0"/>
              </a:spcBef>
              <a:spcAft>
                <a:spcPts val="0"/>
              </a:spcAft>
              <a:buClr>
                <a:srgbClr val="FAD224"/>
              </a:buClr>
              <a:buSzPts val="1600"/>
              <a:buFont typeface="Courier New"/>
              <a:buChar char="o"/>
            </a:pPr>
            <a:r>
              <a:rPr lang="en" sz="1500">
                <a:solidFill>
                  <a:schemeClr val="dk1"/>
                </a:solidFill>
              </a:rPr>
              <a:t>Enables the camera to clearly capture the driver's face.</a:t>
            </a:r>
            <a:endParaRPr/>
          </a:p>
          <a:p>
            <a:pPr indent="-330200" lvl="1" marL="914400" rtl="0" algn="l">
              <a:lnSpc>
                <a:spcPct val="105000"/>
              </a:lnSpc>
              <a:spcBef>
                <a:spcPts val="0"/>
              </a:spcBef>
              <a:spcAft>
                <a:spcPts val="0"/>
              </a:spcAft>
              <a:buClr>
                <a:srgbClr val="FAD224"/>
              </a:buClr>
              <a:buSzPts val="1600"/>
              <a:buFont typeface="Courier New"/>
              <a:buChar char="o"/>
            </a:pPr>
            <a:r>
              <a:rPr lang="en" sz="1500">
                <a:solidFill>
                  <a:schemeClr val="dk1"/>
                </a:solidFill>
              </a:rPr>
              <a:t>Alert the driver during adjustment.</a:t>
            </a:r>
            <a:endParaRPr/>
          </a:p>
          <a:p>
            <a:pPr indent="-330200" lvl="0" marL="457200" rtl="0" algn="l">
              <a:lnSpc>
                <a:spcPct val="105000"/>
              </a:lnSpc>
              <a:spcBef>
                <a:spcPts val="0"/>
              </a:spcBef>
              <a:spcAft>
                <a:spcPts val="0"/>
              </a:spcAft>
              <a:buClr>
                <a:srgbClr val="FAD224"/>
              </a:buClr>
              <a:buSzPts val="1600"/>
              <a:buFont typeface="Times New Roman"/>
              <a:buChar char="❏"/>
            </a:pPr>
            <a:r>
              <a:rPr b="1" lang="en" sz="1500">
                <a:solidFill>
                  <a:schemeClr val="dk1"/>
                </a:solidFill>
              </a:rPr>
              <a:t>Motor and motor driver: </a:t>
            </a:r>
            <a:endParaRPr/>
          </a:p>
          <a:p>
            <a:pPr indent="-330200" lvl="1" marL="914400" rtl="0" algn="l">
              <a:lnSpc>
                <a:spcPct val="105000"/>
              </a:lnSpc>
              <a:spcBef>
                <a:spcPts val="0"/>
              </a:spcBef>
              <a:spcAft>
                <a:spcPts val="0"/>
              </a:spcAft>
              <a:buClr>
                <a:srgbClr val="FAD224"/>
              </a:buClr>
              <a:buSzPts val="1600"/>
              <a:buFont typeface="Courier New"/>
              <a:buChar char="o"/>
            </a:pPr>
            <a:r>
              <a:rPr lang="en" sz="1500">
                <a:solidFill>
                  <a:schemeClr val="dk1"/>
                </a:solidFill>
              </a:rPr>
              <a:t>Controls the monopole gear and the ABENICS ball joint. </a:t>
            </a:r>
            <a:endParaRPr/>
          </a:p>
          <a:p>
            <a:pPr indent="-330200" lvl="1" marL="914400" rtl="0" algn="l">
              <a:lnSpc>
                <a:spcPct val="105000"/>
              </a:lnSpc>
              <a:spcBef>
                <a:spcPts val="0"/>
              </a:spcBef>
              <a:spcAft>
                <a:spcPts val="0"/>
              </a:spcAft>
              <a:buClr>
                <a:srgbClr val="FAD224"/>
              </a:buClr>
              <a:buSzPts val="1600"/>
              <a:buFont typeface="Courier New"/>
              <a:buChar char="o"/>
            </a:pPr>
            <a:r>
              <a:rPr lang="en" sz="1500">
                <a:solidFill>
                  <a:schemeClr val="dk1"/>
                </a:solidFill>
              </a:rPr>
              <a:t>Interface with the microcontroller to control and manage motor speed or direction.</a:t>
            </a:r>
            <a:endParaRPr/>
          </a:p>
          <a:p>
            <a:pPr indent="0" lvl="0" marL="914400" rtl="0" algn="l">
              <a:lnSpc>
                <a:spcPct val="105000"/>
              </a:lnSpc>
              <a:spcBef>
                <a:spcPts val="600"/>
              </a:spcBef>
              <a:spcAft>
                <a:spcPts val="600"/>
              </a:spcAft>
              <a:buSzPts val="1800"/>
              <a:buNone/>
            </a:pPr>
            <a:r>
              <a:t/>
            </a:r>
            <a:endParaRPr sz="1500"/>
          </a:p>
        </p:txBody>
      </p:sp>
      <p:sp>
        <p:nvSpPr>
          <p:cNvPr id="455" name="Google Shape;455;p10"/>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8"/>
          <p:cNvSpPr txBox="1"/>
          <p:nvPr>
            <p:ph type="title"/>
          </p:nvPr>
        </p:nvSpPr>
        <p:spPr>
          <a:xfrm>
            <a:off x="311700" y="3227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00"/>
              <a:t>Costs Towards Prototype </a:t>
            </a:r>
            <a:endParaRPr sz="2400"/>
          </a:p>
        </p:txBody>
      </p:sp>
      <p:graphicFrame>
        <p:nvGraphicFramePr>
          <p:cNvPr id="462" name="Google Shape;462;p28"/>
          <p:cNvGraphicFramePr/>
          <p:nvPr/>
        </p:nvGraphicFramePr>
        <p:xfrm>
          <a:off x="311700" y="895425"/>
          <a:ext cx="3000000" cy="3000000"/>
        </p:xfrm>
        <a:graphic>
          <a:graphicData uri="http://schemas.openxmlformats.org/drawingml/2006/table">
            <a:tbl>
              <a:tblPr>
                <a:noFill/>
                <a:tableStyleId>{2E210D4B-25FB-4784-85B0-D217066AB773}</a:tableStyleId>
              </a:tblPr>
              <a:tblGrid>
                <a:gridCol w="1352975"/>
                <a:gridCol w="1487225"/>
                <a:gridCol w="3075200"/>
                <a:gridCol w="791525"/>
                <a:gridCol w="1024600"/>
                <a:gridCol w="789075"/>
              </a:tblGrid>
              <a:tr h="3277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Component</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Part Number</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Description</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Quantity</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Cost Per Unit</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Total Cost</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r>
              <a:tr h="356850">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Raspberry Pi</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 4 model B</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Pi 4 4GB Board Only</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$55.00</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$55.00</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5575">
                <a:tc>
                  <a:txBody>
                    <a:bodyPr/>
                    <a:lstStyle/>
                    <a:p>
                      <a:pPr indent="0" lvl="0" marL="0" marR="0" rtl="0" algn="ctr">
                        <a:lnSpc>
                          <a:spcPct val="15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Controller (D-pad)</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Joystick Raspberry Pi</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2 Pack USB Wired Controller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$14.99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8775">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3D Printer Filament</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N/A</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3D Printed ABENICS Ball Joint, Monopole Gear, Motor Housing, and Housing Unit</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17 hours</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1</a:t>
                      </a:r>
                      <a:r>
                        <a:rPr lang="en" sz="1200" u="none" cap="none" strike="noStrike">
                          <a:solidFill>
                            <a:schemeClr val="dk1"/>
                          </a:solidFill>
                          <a:latin typeface="Times New Roman"/>
                          <a:ea typeface="Times New Roman"/>
                          <a:cs typeface="Times New Roman"/>
                          <a:sym typeface="Times New Roman"/>
                        </a:rPr>
                        <a:t>.00 per hour</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$17.00</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82325">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Rear-view mirror</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BT-4MG9-2IM9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Kitbest Rear View Mirror, Universal 11.4 Inch Interior Clip On Panoramic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$9.99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$19.98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4700">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Motor Driver</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L293D</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33333"/>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L293D Stepper Push-Pull Motor Driver Controllers</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$8.99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$8.99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74700">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0"/>
                            </a:ext>
                          </a:extLst>
                        </a:rPr>
                        <a:t>Battery</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9V Energizer max</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33333"/>
                        </a:lnSpc>
                        <a:spcBef>
                          <a:spcPts val="0"/>
                        </a:spcBef>
                        <a:spcAft>
                          <a:spcPts val="0"/>
                        </a:spcAft>
                        <a:buNone/>
                      </a:pPr>
                      <a:r>
                        <a:rPr lang="en" sz="1200">
                          <a:solidFill>
                            <a:schemeClr val="dk1"/>
                          </a:solidFill>
                          <a:latin typeface="Times New Roman"/>
                          <a:ea typeface="Times New Roman"/>
                          <a:cs typeface="Times New Roman"/>
                          <a:sym typeface="Times New Roman"/>
                        </a:rPr>
                        <a:t> 2 count MAX premium alkaline 9 volt.</a:t>
                      </a:r>
                      <a:endParaRPr sz="1200"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300">
                          <a:solidFill>
                            <a:schemeClr val="dk1"/>
                          </a:solidFill>
                          <a:latin typeface="Times New Roman"/>
                          <a:ea typeface="Times New Roman"/>
                          <a:cs typeface="Times New Roman"/>
                          <a:sym typeface="Times New Roman"/>
                        </a:rPr>
                        <a:t>$3.49</a:t>
                      </a:r>
                      <a:endParaRPr sz="1300">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solidFill>
                            <a:schemeClr val="dk1"/>
                          </a:solidFill>
                          <a:latin typeface="Times New Roman"/>
                          <a:ea typeface="Times New Roman"/>
                          <a:cs typeface="Times New Roman"/>
                          <a:sym typeface="Times New Roman"/>
                        </a:rPr>
                        <a:t>$6.99</a:t>
                      </a:r>
                      <a:endParaRPr sz="1200">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63" name="Google Shape;46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7" name="Shape 467"/>
        <p:cNvGrpSpPr/>
        <p:nvPr/>
      </p:nvGrpSpPr>
      <p:grpSpPr>
        <a:xfrm>
          <a:off x="0" y="0"/>
          <a:ext cx="0" cy="0"/>
          <a:chOff x="0" y="0"/>
          <a:chExt cx="0" cy="0"/>
        </a:xfrm>
      </p:grpSpPr>
      <p:sp>
        <p:nvSpPr>
          <p:cNvPr id="468" name="Google Shape;468;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sz="2400"/>
              <a:t>Costs Towards Prototype Cont.</a:t>
            </a:r>
            <a:endParaRPr sz="2400"/>
          </a:p>
        </p:txBody>
      </p:sp>
      <p:graphicFrame>
        <p:nvGraphicFramePr>
          <p:cNvPr id="469" name="Google Shape;469;p29"/>
          <p:cNvGraphicFramePr/>
          <p:nvPr/>
        </p:nvGraphicFramePr>
        <p:xfrm>
          <a:off x="311700" y="1017725"/>
          <a:ext cx="3000000" cy="3000000"/>
        </p:xfrm>
        <a:graphic>
          <a:graphicData uri="http://schemas.openxmlformats.org/drawingml/2006/table">
            <a:tbl>
              <a:tblPr>
                <a:noFill/>
                <a:tableStyleId>{2E210D4B-25FB-4784-85B0-D217066AB773}</a:tableStyleId>
              </a:tblPr>
              <a:tblGrid>
                <a:gridCol w="1352975"/>
                <a:gridCol w="1487225"/>
                <a:gridCol w="3075200"/>
                <a:gridCol w="791525"/>
                <a:gridCol w="1024600"/>
                <a:gridCol w="789075"/>
              </a:tblGrid>
              <a:tr h="32772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Component</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Part Number</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Description</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Quantity</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Cost Per Unit</a:t>
                      </a:r>
                      <a:endParaRPr b="1" sz="1200" u="none" cap="none" strike="noStrike">
                        <a:latin typeface="Times New Roman"/>
                        <a:ea typeface="Times New Roman"/>
                        <a:cs typeface="Times New Roman"/>
                        <a:sym typeface="Times New Roman"/>
                      </a:endParaRPr>
                    </a:p>
                  </a:txBody>
                  <a:tcPr marT="63500" marB="63500" marR="63500" marL="63500">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latin typeface="Times New Roman"/>
                          <a:ea typeface="Times New Roman"/>
                          <a:cs typeface="Times New Roman"/>
                          <a:sym typeface="Times New Roman"/>
                        </a:rPr>
                        <a:t>Total Cost</a:t>
                      </a:r>
                      <a:endParaRPr b="1" sz="1200" u="none" cap="none" strike="noStrike">
                        <a:latin typeface="Times New Roman"/>
                        <a:ea typeface="Times New Roman"/>
                        <a:cs typeface="Times New Roman"/>
                        <a:sym typeface="Times New Roman"/>
                      </a:endParaRPr>
                    </a:p>
                  </a:txBody>
                  <a:tcPr marT="63500" marB="63500" marR="63500" marL="63500">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D224"/>
                    </a:solidFill>
                  </a:tcPr>
                </a:tc>
              </a:tr>
              <a:tr h="3277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Camera</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C950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3">
                            <a:extLst>
                              <a:ext uri="{A12FA001-AC4F-418D-AE19-62706E023703}">
                                <ahyp:hlinkClr val="tx"/>
                              </a:ext>
                            </a:extLst>
                          </a:hlinkClick>
                        </a:rPr>
                        <a:t>USB Webcam with Microphone &amp; Physical Privacy Cover</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$19.99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$19.99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27725">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Pack of Pilot Lights</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3mm LED Lights</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4">
                            <a:extLst>
                              <a:ext uri="{A12FA001-AC4F-418D-AE19-62706E023703}">
                                <ahyp:hlinkClr val="tx"/>
                              </a:ext>
                            </a:extLst>
                          </a:hlinkClick>
                        </a:rPr>
                        <a:t>250pcs (5 Colors x 50pcs) 3mm LED Light Emitting Diode Lamp</a:t>
                      </a:r>
                      <a:r>
                        <a:rPr lang="en" sz="1200" u="none" cap="none" strike="noStrike">
                          <a:solidFill>
                            <a:schemeClr val="dk1"/>
                          </a:solidFill>
                          <a:latin typeface="Times New Roman"/>
                          <a:ea typeface="Times New Roman"/>
                          <a:cs typeface="Times New Roman"/>
                          <a:sym typeface="Times New Roman"/>
                        </a:rPr>
                        <a:t>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$4.99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$4.99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25">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Breadboard</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7545924028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5">
                            <a:extLst>
                              <a:ext uri="{A12FA001-AC4F-418D-AE19-62706E023703}">
                                <ahyp:hlinkClr val="tx"/>
                              </a:ext>
                            </a:extLst>
                          </a:hlinkClick>
                        </a:rPr>
                        <a:t>Breadboard Set Prototype Board - 6 PCS 400 Pin Solderless Board Kit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 pack of 3</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$7.99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25">
                <a:tc>
                  <a:txBody>
                    <a:bodyPr/>
                    <a:lstStyle/>
                    <a:p>
                      <a:pPr indent="0" lvl="0" marL="0" marR="0" rtl="0" algn="ctr">
                        <a:lnSpc>
                          <a:spcPct val="15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Wires</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EL-CP-004</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6">
                            <a:extLst>
                              <a:ext uri="{A12FA001-AC4F-418D-AE19-62706E023703}">
                                <ahyp:hlinkClr val="tx"/>
                              </a:ext>
                            </a:extLst>
                          </a:hlinkClick>
                        </a:rPr>
                        <a:t>ELEGOO 120pcs Multicolored Dupont Wire Breadboard Jumper Ribbon Cables Kit</a:t>
                      </a:r>
                      <a:r>
                        <a:rPr lang="en" sz="1200" u="none" cap="none" strike="noStrike">
                          <a:solidFill>
                            <a:schemeClr val="dk1"/>
                          </a:solidFill>
                          <a:latin typeface="Times New Roman"/>
                          <a:ea typeface="Times New Roman"/>
                          <a:cs typeface="Times New Roman"/>
                          <a:sym typeface="Times New Roman"/>
                        </a:rPr>
                        <a:t>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$6.98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$6.98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DC Motor Set</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a16010600ux0130</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uFill>
                            <a:noFill/>
                          </a:uFill>
                          <a:latin typeface="Times New Roman"/>
                          <a:ea typeface="Times New Roman"/>
                          <a:cs typeface="Times New Roman"/>
                          <a:sym typeface="Times New Roman"/>
                          <a:hlinkClick r:id="rId7">
                            <a:extLst>
                              <a:ext uri="{A12FA001-AC4F-418D-AE19-62706E023703}">
                                <ahyp:hlinkClr val="tx"/>
                              </a:ext>
                            </a:extLst>
                          </a:hlinkClick>
                        </a:rPr>
                        <a:t>Micro Gear Motor 10RPM DC 6V Mini Speed Reducer Gear Box</a:t>
                      </a:r>
                      <a:r>
                        <a:rPr lang="en" sz="1200" u="none" cap="none" strike="noStrike">
                          <a:solidFill>
                            <a:schemeClr val="dk1"/>
                          </a:solidFill>
                          <a:latin typeface="Times New Roman"/>
                          <a:ea typeface="Times New Roman"/>
                          <a:cs typeface="Times New Roman"/>
                          <a:sym typeface="Times New Roman"/>
                        </a:rPr>
                        <a:t> </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2</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$9.99</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$19.98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7725">
                <a:tc gridSpan="5">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TOTAL COST</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c hMerge="1"/>
                <a:tc hMerge="1"/>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182</a:t>
                      </a:r>
                      <a:r>
                        <a:rPr lang="en" sz="1200" u="none" cap="none" strike="noStrike">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88</a:t>
                      </a:r>
                      <a:endParaRPr sz="1200" u="none" cap="none" strike="noStrike">
                        <a:solidFill>
                          <a:schemeClr val="dk1"/>
                        </a:solidFill>
                        <a:latin typeface="Times New Roman"/>
                        <a:ea typeface="Times New Roman"/>
                        <a:cs typeface="Times New Roman"/>
                        <a:sym typeface="Times New Roman"/>
                      </a:endParaRPr>
                    </a:p>
                  </a:txBody>
                  <a:tcPr marT="63500" marB="63500" marR="63500" marL="63500" anchor="ctr">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470" name="Google Shape;47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31a8e253391_0_0"/>
          <p:cNvSpPr txBox="1"/>
          <p:nvPr>
            <p:ph type="title"/>
          </p:nvPr>
        </p:nvSpPr>
        <p:spPr>
          <a:xfrm>
            <a:off x="311700" y="504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Mass Production</a:t>
            </a:r>
            <a:endParaRPr/>
          </a:p>
        </p:txBody>
      </p:sp>
      <p:sp>
        <p:nvSpPr>
          <p:cNvPr id="476" name="Google Shape;476;g31a8e253391_0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477" name="Google Shape;477;g31a8e253391_0_0"/>
          <p:cNvSpPr txBox="1"/>
          <p:nvPr/>
        </p:nvSpPr>
        <p:spPr>
          <a:xfrm>
            <a:off x="1008525" y="1021675"/>
            <a:ext cx="2995800" cy="40350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accent6"/>
                </a:solidFill>
              </a:rPr>
              <a:t>BEFORE</a:t>
            </a:r>
            <a:endParaRPr b="1">
              <a:solidFill>
                <a:schemeClr val="accent6"/>
              </a:solidFill>
            </a:endParaRPr>
          </a:p>
          <a:p>
            <a:pPr indent="0" lvl="0" marL="0" rtl="0" algn="l">
              <a:lnSpc>
                <a:spcPct val="100000"/>
              </a:lnSpc>
              <a:spcBef>
                <a:spcPts val="0"/>
              </a:spcBef>
              <a:spcAft>
                <a:spcPts val="0"/>
              </a:spcAft>
              <a:buNone/>
            </a:pPr>
            <a:r>
              <a:t/>
            </a:r>
            <a:endParaRPr>
              <a:solidFill>
                <a:schemeClr val="accent6"/>
              </a:solidFill>
            </a:endParaRPr>
          </a:p>
          <a:p>
            <a:pPr indent="0" lvl="0" marL="0" rtl="0" algn="l">
              <a:lnSpc>
                <a:spcPct val="100000"/>
              </a:lnSpc>
              <a:spcBef>
                <a:spcPts val="0"/>
              </a:spcBef>
              <a:spcAft>
                <a:spcPts val="0"/>
              </a:spcAft>
              <a:buNone/>
            </a:pPr>
            <a:r>
              <a:rPr lang="en" sz="1200">
                <a:solidFill>
                  <a:schemeClr val="dk1"/>
                </a:solidFill>
              </a:rPr>
              <a:t>Embedded Systems</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Raspberry</a:t>
            </a:r>
            <a:r>
              <a:rPr lang="en" sz="1200">
                <a:solidFill>
                  <a:schemeClr val="dk1"/>
                </a:solidFill>
              </a:rPr>
              <a:t> Pi</a:t>
            </a:r>
            <a:endParaRPr sz="1200">
              <a:solidFill>
                <a:schemeClr val="dk1"/>
              </a:solidFill>
            </a:endParaRPr>
          </a:p>
          <a:p>
            <a:pPr indent="457200" lvl="0" marL="457200" rtl="0" algn="l">
              <a:lnSpc>
                <a:spcPct val="100000"/>
              </a:lnSpc>
              <a:spcBef>
                <a:spcPts val="0"/>
              </a:spcBef>
              <a:spcAft>
                <a:spcPts val="0"/>
              </a:spcAft>
              <a:buNone/>
            </a:pPr>
            <a:r>
              <a:rPr lang="en" sz="1200">
                <a:solidFill>
                  <a:schemeClr val="dk1"/>
                </a:solidFill>
              </a:rPr>
              <a:t>BCM2711		- $25</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4GB RAM		- $20</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Ports</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4 USB	- $4</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2 HDMI 	- $5</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a:t>
            </a:r>
            <a:r>
              <a:rPr lang="en" sz="1200">
                <a:solidFill>
                  <a:schemeClr val="dk1"/>
                </a:solidFill>
              </a:rPr>
              <a:t>Ethernet</a:t>
            </a:r>
            <a:r>
              <a:rPr lang="en" sz="1200">
                <a:solidFill>
                  <a:schemeClr val="dk1"/>
                </a:solidFill>
              </a:rPr>
              <a:t>	- $2</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	Power Supply 	- $5</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Motor Driver			- $1</a:t>
            </a:r>
            <a:endParaRPr sz="1200">
              <a:solidFill>
                <a:schemeClr val="dk1"/>
              </a:solidFill>
            </a:endParaRPr>
          </a:p>
          <a:p>
            <a:pPr indent="0" lvl="0" marL="457200" rtl="0" algn="l">
              <a:lnSpc>
                <a:spcPct val="100000"/>
              </a:lnSpc>
              <a:spcBef>
                <a:spcPts val="0"/>
              </a:spcBef>
              <a:spcAft>
                <a:spcPts val="0"/>
              </a:spcAft>
              <a:buNone/>
            </a:pPr>
            <a:r>
              <a:rPr lang="en" sz="1200">
                <a:solidFill>
                  <a:schemeClr val="dk1"/>
                </a:solidFill>
              </a:rPr>
              <a:t>Breadboard			- $1</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Mirror					- $9</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Housing				- $5</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Components</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	Monopole Gear		- $2</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	ABENICS Ball Joint		- $2</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	Motors			- $10</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b="1" lang="en" sz="1200">
                <a:solidFill>
                  <a:schemeClr val="dk1"/>
                </a:solidFill>
              </a:rPr>
              <a:t>Total					- $63</a:t>
            </a:r>
            <a:endParaRPr b="1" sz="12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a:p>
            <a:pPr indent="0" lvl="0" marL="0" rtl="0" algn="l">
              <a:lnSpc>
                <a:spcPct val="100000"/>
              </a:lnSpc>
              <a:spcBef>
                <a:spcPts val="0"/>
              </a:spcBef>
              <a:spcAft>
                <a:spcPts val="0"/>
              </a:spcAft>
              <a:buNone/>
            </a:pPr>
            <a:r>
              <a:t/>
            </a:r>
            <a:endParaRPr sz="1500">
              <a:solidFill>
                <a:schemeClr val="dk1"/>
              </a:solidFill>
            </a:endParaRPr>
          </a:p>
        </p:txBody>
      </p:sp>
      <p:sp>
        <p:nvSpPr>
          <p:cNvPr id="478" name="Google Shape;478;g31a8e253391_0_0"/>
          <p:cNvSpPr txBox="1"/>
          <p:nvPr/>
        </p:nvSpPr>
        <p:spPr>
          <a:xfrm>
            <a:off x="4760300" y="1021675"/>
            <a:ext cx="2956200" cy="4035000"/>
          </a:xfrm>
          <a:prstGeom prst="rect">
            <a:avLst/>
          </a:prstGeom>
          <a:noFill/>
          <a:ln cap="flat" cmpd="sng" w="19050">
            <a:solidFill>
              <a:srgbClr val="9E9E9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accent6"/>
                </a:solidFill>
              </a:rPr>
              <a:t>AFTER</a:t>
            </a:r>
            <a:endParaRPr b="1">
              <a:solidFill>
                <a:schemeClr val="accent6"/>
              </a:solidFill>
            </a:endParaRPr>
          </a:p>
          <a:p>
            <a:pPr indent="0" lvl="0" marL="0" rtl="0" algn="l">
              <a:spcBef>
                <a:spcPts val="0"/>
              </a:spcBef>
              <a:spcAft>
                <a:spcPts val="0"/>
              </a:spcAft>
              <a:buNone/>
            </a:pPr>
            <a:r>
              <a:t/>
            </a:r>
            <a:endParaRPr>
              <a:solidFill>
                <a:schemeClr val="accent6"/>
              </a:solidFill>
            </a:endParaRPr>
          </a:p>
          <a:p>
            <a:pPr indent="0" lvl="0" marL="0" rtl="0" algn="l">
              <a:spcBef>
                <a:spcPts val="0"/>
              </a:spcBef>
              <a:spcAft>
                <a:spcPts val="0"/>
              </a:spcAft>
              <a:buNone/>
            </a:pPr>
            <a:r>
              <a:rPr lang="en" sz="1200">
                <a:solidFill>
                  <a:schemeClr val="dk1"/>
                </a:solidFill>
              </a:rPr>
              <a:t>Dedicated Circuit Board</a:t>
            </a:r>
            <a:endParaRPr sz="1200">
              <a:solidFill>
                <a:schemeClr val="dk1"/>
              </a:solidFill>
            </a:endParaRPr>
          </a:p>
          <a:p>
            <a:pPr indent="0" lvl="0" marL="457200" rtl="0" algn="l">
              <a:spcBef>
                <a:spcPts val="0"/>
              </a:spcBef>
              <a:spcAft>
                <a:spcPts val="0"/>
              </a:spcAft>
              <a:buNone/>
            </a:pPr>
            <a:r>
              <a:rPr lang="en" sz="1200">
                <a:solidFill>
                  <a:schemeClr val="dk1"/>
                </a:solidFill>
              </a:rPr>
              <a:t>Alternative Chip</a:t>
            </a:r>
            <a:endParaRPr sz="1200">
              <a:solidFill>
                <a:schemeClr val="dk1"/>
              </a:solidFill>
            </a:endParaRPr>
          </a:p>
          <a:p>
            <a:pPr indent="457200" lvl="0" marL="457200" rtl="0" algn="l">
              <a:spcBef>
                <a:spcPts val="0"/>
              </a:spcBef>
              <a:spcAft>
                <a:spcPts val="0"/>
              </a:spcAft>
              <a:buNone/>
            </a:pPr>
            <a:r>
              <a:rPr lang="en" sz="1200">
                <a:solidFill>
                  <a:schemeClr val="dk1"/>
                </a:solidFill>
              </a:rPr>
              <a:t>Ex) S905X3 	- $10</a:t>
            </a:r>
            <a:endParaRPr sz="1200">
              <a:solidFill>
                <a:schemeClr val="dk1"/>
              </a:solidFill>
            </a:endParaRPr>
          </a:p>
          <a:p>
            <a:pPr indent="0" lvl="0" marL="457200" rtl="0" algn="l">
              <a:spcBef>
                <a:spcPts val="0"/>
              </a:spcBef>
              <a:spcAft>
                <a:spcPts val="0"/>
              </a:spcAft>
              <a:buNone/>
            </a:pPr>
            <a:r>
              <a:rPr lang="en" sz="1200">
                <a:solidFill>
                  <a:schemeClr val="dk1"/>
                </a:solidFill>
              </a:rPr>
              <a:t>4GB Ram			- $20</a:t>
            </a:r>
            <a:endParaRPr sz="1200">
              <a:solidFill>
                <a:schemeClr val="dk1"/>
              </a:solidFill>
            </a:endParaRPr>
          </a:p>
          <a:p>
            <a:pPr indent="0" lvl="0" marL="457200" rtl="0" algn="l">
              <a:spcBef>
                <a:spcPts val="0"/>
              </a:spcBef>
              <a:spcAft>
                <a:spcPts val="0"/>
              </a:spcAft>
              <a:buNone/>
            </a:pPr>
            <a:r>
              <a:rPr lang="en" sz="1200">
                <a:solidFill>
                  <a:schemeClr val="dk1"/>
                </a:solidFill>
              </a:rPr>
              <a:t>Ports</a:t>
            </a:r>
            <a:endParaRPr sz="1200">
              <a:solidFill>
                <a:schemeClr val="dk1"/>
              </a:solidFill>
            </a:endParaRPr>
          </a:p>
          <a:p>
            <a:pPr indent="0" lvl="0" marL="457200" rtl="0" algn="l">
              <a:spcBef>
                <a:spcPts val="0"/>
              </a:spcBef>
              <a:spcAft>
                <a:spcPts val="0"/>
              </a:spcAft>
              <a:buNone/>
            </a:pPr>
            <a:r>
              <a:rPr lang="en" sz="1200">
                <a:solidFill>
                  <a:schemeClr val="dk1"/>
                </a:solidFill>
              </a:rPr>
              <a:t>	2 USB		- $2</a:t>
            </a:r>
            <a:endParaRPr sz="1200">
              <a:solidFill>
                <a:schemeClr val="dk1"/>
              </a:solidFill>
            </a:endParaRPr>
          </a:p>
          <a:p>
            <a:pPr indent="0" lvl="0" marL="457200" rtl="0" algn="l">
              <a:spcBef>
                <a:spcPts val="0"/>
              </a:spcBef>
              <a:spcAft>
                <a:spcPts val="0"/>
              </a:spcAft>
              <a:buNone/>
            </a:pPr>
            <a:r>
              <a:rPr lang="en" sz="1200">
                <a:solidFill>
                  <a:schemeClr val="dk1"/>
                </a:solidFill>
              </a:rPr>
              <a:t>Imbedded Motor Driver	- $0</a:t>
            </a:r>
            <a:endParaRPr sz="1200">
              <a:solidFill>
                <a:schemeClr val="dk1"/>
              </a:solidFill>
            </a:endParaRPr>
          </a:p>
          <a:p>
            <a:pPr indent="0" lvl="0" marL="457200" rtl="0" algn="l">
              <a:spcBef>
                <a:spcPts val="0"/>
              </a:spcBef>
              <a:spcAft>
                <a:spcPts val="0"/>
              </a:spcAft>
              <a:buNone/>
            </a:pPr>
            <a:r>
              <a:rPr lang="en" sz="1200">
                <a:solidFill>
                  <a:schemeClr val="dk1"/>
                </a:solidFill>
              </a:rPr>
              <a:t>Imbedded Breadboard	- $0</a:t>
            </a:r>
            <a:endParaRPr sz="1200">
              <a:solidFill>
                <a:schemeClr val="dk1"/>
              </a:solidFill>
            </a:endParaRPr>
          </a:p>
          <a:p>
            <a:pPr indent="0" lvl="0" marL="0" rtl="0" algn="l">
              <a:spcBef>
                <a:spcPts val="0"/>
              </a:spcBef>
              <a:spcAft>
                <a:spcPts val="0"/>
              </a:spcAft>
              <a:buNone/>
            </a:pPr>
            <a:r>
              <a:rPr lang="en" sz="1200">
                <a:solidFill>
                  <a:schemeClr val="dk1"/>
                </a:solidFill>
              </a:rPr>
              <a:t>Mirror					- $5</a:t>
            </a:r>
            <a:endParaRPr sz="1200">
              <a:solidFill>
                <a:schemeClr val="dk1"/>
              </a:solidFill>
            </a:endParaRPr>
          </a:p>
          <a:p>
            <a:pPr indent="0" lvl="0" marL="0" rtl="0" algn="l">
              <a:spcBef>
                <a:spcPts val="0"/>
              </a:spcBef>
              <a:spcAft>
                <a:spcPts val="0"/>
              </a:spcAft>
              <a:buNone/>
            </a:pPr>
            <a:r>
              <a:rPr lang="en" sz="1200">
                <a:solidFill>
                  <a:schemeClr val="dk1"/>
                </a:solidFill>
              </a:rPr>
              <a:t>Housing				- $3</a:t>
            </a:r>
            <a:endParaRPr sz="1200">
              <a:solidFill>
                <a:schemeClr val="dk1"/>
              </a:solidFill>
            </a:endParaRPr>
          </a:p>
          <a:p>
            <a:pPr indent="0" lvl="0" marL="0" rtl="0" algn="l">
              <a:spcBef>
                <a:spcPts val="0"/>
              </a:spcBef>
              <a:spcAft>
                <a:spcPts val="0"/>
              </a:spcAft>
              <a:buNone/>
            </a:pPr>
            <a:r>
              <a:rPr lang="en" sz="1200">
                <a:solidFill>
                  <a:schemeClr val="dk1"/>
                </a:solidFill>
              </a:rPr>
              <a:t>Components</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	</a:t>
            </a:r>
            <a:r>
              <a:rPr lang="en" sz="1200">
                <a:solidFill>
                  <a:schemeClr val="dk1"/>
                </a:solidFill>
              </a:rPr>
              <a:t>Monopole Gear		- $0.50</a:t>
            </a:r>
            <a:endParaRPr sz="1200">
              <a:solidFill>
                <a:schemeClr val="dk1"/>
              </a:solidFill>
            </a:endParaRPr>
          </a:p>
          <a:p>
            <a:pPr indent="457200" lvl="0" marL="0" rtl="0" algn="l">
              <a:lnSpc>
                <a:spcPct val="100000"/>
              </a:lnSpc>
              <a:spcBef>
                <a:spcPts val="0"/>
              </a:spcBef>
              <a:spcAft>
                <a:spcPts val="0"/>
              </a:spcAft>
              <a:buNone/>
            </a:pPr>
            <a:r>
              <a:rPr lang="en" sz="1200">
                <a:solidFill>
                  <a:schemeClr val="dk1"/>
                </a:solidFill>
              </a:rPr>
              <a:t>ABENICS Ball Joint		- $0.50</a:t>
            </a:r>
            <a:endParaRPr sz="1200">
              <a:solidFill>
                <a:schemeClr val="dk1"/>
              </a:solidFill>
            </a:endParaRPr>
          </a:p>
          <a:p>
            <a:pPr indent="0" lvl="0" marL="0" rtl="0" algn="l">
              <a:lnSpc>
                <a:spcPct val="100000"/>
              </a:lnSpc>
              <a:spcBef>
                <a:spcPts val="0"/>
              </a:spcBef>
              <a:spcAft>
                <a:spcPts val="0"/>
              </a:spcAft>
              <a:buNone/>
            </a:pPr>
            <a:r>
              <a:rPr lang="en" sz="1200">
                <a:solidFill>
                  <a:schemeClr val="dk1"/>
                </a:solidFill>
              </a:rPr>
              <a:t>	</a:t>
            </a:r>
            <a:r>
              <a:rPr lang="en" sz="1200">
                <a:solidFill>
                  <a:schemeClr val="dk1"/>
                </a:solidFill>
                <a:extLst>
                  <a:ext uri="http://customooxmlschemas.google.com/">
                    <go:slidesCustomData xmlns:go="http://customooxmlschemas.google.com/" textRoundtripDataId="1"/>
                  </a:ext>
                </a:extLst>
              </a:rPr>
              <a:t>Motors</a:t>
            </a:r>
            <a:r>
              <a:rPr lang="en" sz="1200">
                <a:solidFill>
                  <a:schemeClr val="dk1"/>
                </a:solidFill>
              </a:rPr>
              <a:t>			- $8</a:t>
            </a:r>
            <a:endParaRPr sz="1200">
              <a:solidFill>
                <a:schemeClr val="dk1"/>
              </a:solidFill>
            </a:endParaRPr>
          </a:p>
          <a:p>
            <a:pPr indent="0" lvl="0" marL="0" rtl="0" algn="l">
              <a:lnSpc>
                <a:spcPct val="100000"/>
              </a:lnSpc>
              <a:spcBef>
                <a:spcPts val="0"/>
              </a:spcBef>
              <a:spcAft>
                <a:spcPts val="0"/>
              </a:spcAft>
              <a:buNone/>
            </a:pPr>
            <a:r>
              <a:t/>
            </a:r>
            <a:endParaRPr sz="1200">
              <a:solidFill>
                <a:schemeClr val="dk1"/>
              </a:solidFill>
            </a:endParaRPr>
          </a:p>
          <a:p>
            <a:pPr indent="0" lvl="0" marL="0" rtl="0" algn="l">
              <a:lnSpc>
                <a:spcPct val="100000"/>
              </a:lnSpc>
              <a:spcBef>
                <a:spcPts val="0"/>
              </a:spcBef>
              <a:spcAft>
                <a:spcPts val="0"/>
              </a:spcAft>
              <a:buNone/>
            </a:pPr>
            <a:r>
              <a:rPr b="1" lang="en" sz="1200">
                <a:solidFill>
                  <a:schemeClr val="dk1"/>
                </a:solidFill>
              </a:rPr>
              <a:t>Total					- $49</a:t>
            </a:r>
            <a:endParaRPr b="1" sz="1200">
              <a:solidFill>
                <a:schemeClr val="dk1"/>
              </a:solidFill>
            </a:endParaRPr>
          </a:p>
        </p:txBody>
      </p:sp>
      <p:sp>
        <p:nvSpPr>
          <p:cNvPr id="479" name="Google Shape;479;g31a8e253391_0_0"/>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0"/>
          <p:cNvSpPr txBox="1"/>
          <p:nvPr>
            <p:ph type="title"/>
          </p:nvPr>
        </p:nvSpPr>
        <p:spPr>
          <a:xfrm>
            <a:off x="311700" y="536736"/>
            <a:ext cx="8520600" cy="5727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2400">
                <a:solidFill>
                  <a:srgbClr val="EDDED2"/>
                </a:solidFill>
              </a:rPr>
              <a:t>Challenges Encountered</a:t>
            </a:r>
            <a:endParaRPr sz="2400">
              <a:solidFill>
                <a:srgbClr val="EDDED2"/>
              </a:solidFill>
            </a:endParaRPr>
          </a:p>
        </p:txBody>
      </p:sp>
      <p:sp>
        <p:nvSpPr>
          <p:cNvPr id="485" name="Google Shape;485;p30"/>
          <p:cNvSpPr txBox="1"/>
          <p:nvPr/>
        </p:nvSpPr>
        <p:spPr>
          <a:xfrm>
            <a:off x="311700" y="1254700"/>
            <a:ext cx="4488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Lato"/>
              <a:ea typeface="Lato"/>
              <a:cs typeface="Lato"/>
              <a:sym typeface="Lato"/>
            </a:endParaRPr>
          </a:p>
        </p:txBody>
      </p:sp>
      <p:sp>
        <p:nvSpPr>
          <p:cNvPr id="486" name="Google Shape;486;p30"/>
          <p:cNvSpPr txBox="1"/>
          <p:nvPr/>
        </p:nvSpPr>
        <p:spPr>
          <a:xfrm>
            <a:off x="311700" y="1331100"/>
            <a:ext cx="4260300" cy="249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 sz="1500" u="none" cap="none" strike="noStrike">
                <a:solidFill>
                  <a:srgbClr val="EDDED2"/>
                </a:solidFill>
                <a:latin typeface="Lato"/>
                <a:ea typeface="Lato"/>
                <a:cs typeface="Lato"/>
                <a:sym typeface="Lato"/>
              </a:rPr>
              <a:t>3D Printing/Design Errors</a:t>
            </a:r>
            <a:endParaRPr b="1" i="0" sz="1500" u="none" cap="none" strike="noStrike">
              <a:solidFill>
                <a:srgbClr val="EDDED2"/>
              </a:solidFill>
              <a:latin typeface="Lato"/>
              <a:ea typeface="Lato"/>
              <a:cs typeface="Lato"/>
              <a:sym typeface="Lato"/>
            </a:endParaRPr>
          </a:p>
          <a:p>
            <a:pPr indent="0" lvl="0" marL="0" marR="0" rtl="0" algn="l">
              <a:lnSpc>
                <a:spcPct val="100000"/>
              </a:lnSpc>
              <a:spcBef>
                <a:spcPts val="0"/>
              </a:spcBef>
              <a:spcAft>
                <a:spcPts val="0"/>
              </a:spcAft>
              <a:buClr>
                <a:srgbClr val="000000"/>
              </a:buClr>
              <a:buSzPts val="1700"/>
              <a:buFont typeface="Arial"/>
              <a:buNone/>
            </a:pPr>
            <a:r>
              <a:t/>
            </a:r>
            <a:endParaRPr b="1" sz="1500">
              <a:solidFill>
                <a:srgbClr val="EDDED2"/>
              </a:solidFill>
              <a:latin typeface="Lato"/>
              <a:ea typeface="Lato"/>
              <a:cs typeface="Lato"/>
              <a:sym typeface="Lato"/>
            </a:endParaRPr>
          </a:p>
          <a:p>
            <a:pPr indent="-311150" lvl="0" marL="457200" marR="0" rtl="0" algn="l">
              <a:lnSpc>
                <a:spcPct val="100000"/>
              </a:lnSpc>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Motor Cap snapped at the stress lines</a:t>
            </a:r>
            <a:r>
              <a:rPr b="0" i="0" lang="en" sz="1300" u="none" cap="none" strike="noStrike">
                <a:solidFill>
                  <a:schemeClr val="dk1"/>
                </a:solidFill>
                <a:latin typeface="Lato"/>
                <a:ea typeface="Lato"/>
                <a:cs typeface="Lato"/>
                <a:sym typeface="Lato"/>
              </a:rPr>
              <a:t>.</a:t>
            </a:r>
            <a:endParaRPr b="0" i="0" sz="1300" u="none" cap="none" strike="noStrike">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Ball Joints came out deformed</a:t>
            </a:r>
            <a:r>
              <a:rPr b="0" i="0" lang="en" sz="1300" u="none" cap="none" strike="noStrike">
                <a:solidFill>
                  <a:schemeClr val="dk1"/>
                </a:solidFill>
                <a:latin typeface="Lato"/>
                <a:ea typeface="Lato"/>
                <a:cs typeface="Lato"/>
                <a:sym typeface="Lato"/>
              </a:rPr>
              <a:t>.</a:t>
            </a:r>
            <a:endParaRPr b="0" i="0" sz="1300" u="none" cap="none" strike="noStrike">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Difficulty assembling Housing Unit. </a:t>
            </a:r>
            <a:endParaRPr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3D printed parts interface failed</a:t>
            </a:r>
            <a:r>
              <a:rPr lang="en" sz="1300">
                <a:solidFill>
                  <a:schemeClr val="dk1"/>
                </a:solidFill>
                <a:latin typeface="Lato"/>
                <a:ea typeface="Lato"/>
                <a:cs typeface="Lato"/>
                <a:sym typeface="Lato"/>
              </a:rPr>
              <a:t>. </a:t>
            </a:r>
            <a:endParaRPr sz="1300">
              <a:solidFill>
                <a:schemeClr val="dk1"/>
              </a:solidFill>
              <a:latin typeface="Lato"/>
              <a:ea typeface="Lato"/>
              <a:cs typeface="Lato"/>
              <a:sym typeface="Lato"/>
            </a:endParaRPr>
          </a:p>
          <a:p>
            <a:pPr indent="-311150" lvl="0" marL="457200" marR="0" rtl="0" algn="l">
              <a:lnSpc>
                <a:spcPct val="100000"/>
              </a:lnSpc>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Inefficient printing time.</a:t>
            </a:r>
            <a:endParaRPr sz="13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b="1">
              <a:solidFill>
                <a:srgbClr val="EDDED2"/>
              </a:solidFill>
              <a:latin typeface="Lato"/>
              <a:ea typeface="Lato"/>
              <a:cs typeface="Lato"/>
              <a:sym typeface="Lato"/>
            </a:endParaRPr>
          </a:p>
          <a:p>
            <a:pPr indent="0" lvl="0" marL="0" rtl="0" algn="l">
              <a:lnSpc>
                <a:spcPct val="115000"/>
              </a:lnSpc>
              <a:spcBef>
                <a:spcPts val="0"/>
              </a:spcBef>
              <a:spcAft>
                <a:spcPts val="0"/>
              </a:spcAft>
              <a:buNone/>
            </a:pPr>
            <a:r>
              <a:rPr b="1" lang="en" sz="1500">
                <a:solidFill>
                  <a:srgbClr val="EDDED2"/>
                </a:solidFill>
                <a:latin typeface="Lato"/>
                <a:ea typeface="Lato"/>
                <a:cs typeface="Lato"/>
                <a:sym typeface="Lato"/>
              </a:rPr>
              <a:t>Raspberry Pi Camera Module Not Pairing</a:t>
            </a:r>
            <a:endParaRPr b="1" sz="1500">
              <a:solidFill>
                <a:srgbClr val="EDDED2"/>
              </a:solidFill>
              <a:latin typeface="Lato"/>
              <a:ea typeface="Lato"/>
              <a:cs typeface="Lato"/>
              <a:sym typeface="Lato"/>
            </a:endParaRPr>
          </a:p>
          <a:p>
            <a:pPr indent="-304800" lvl="0" marL="457200" rtl="0" algn="l">
              <a:lnSpc>
                <a:spcPct val="115000"/>
              </a:lnSpc>
              <a:spcBef>
                <a:spcPts val="1200"/>
              </a:spcBef>
              <a:spcAft>
                <a:spcPts val="0"/>
              </a:spcAft>
              <a:buClr>
                <a:srgbClr val="FAD224"/>
              </a:buClr>
              <a:buSzPts val="1200"/>
              <a:buFont typeface="Lato"/>
              <a:buChar char="❏"/>
            </a:pPr>
            <a:r>
              <a:rPr lang="en" sz="1200">
                <a:solidFill>
                  <a:schemeClr val="dk1"/>
                </a:solidFill>
                <a:latin typeface="Lato"/>
                <a:ea typeface="Lato"/>
                <a:cs typeface="Lato"/>
                <a:sym typeface="Lato"/>
              </a:rPr>
              <a:t>Camera Module failed to connect. </a:t>
            </a:r>
            <a:endParaRPr sz="1300">
              <a:solidFill>
                <a:schemeClr val="dk1"/>
              </a:solidFill>
              <a:latin typeface="Lato"/>
              <a:ea typeface="Lato"/>
              <a:cs typeface="Lato"/>
              <a:sym typeface="Lato"/>
            </a:endParaRPr>
          </a:p>
        </p:txBody>
      </p:sp>
      <p:sp>
        <p:nvSpPr>
          <p:cNvPr id="487" name="Google Shape;48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a:solidFill>
                <a:schemeClr val="dk1"/>
              </a:solidFill>
              <a:latin typeface="Arial"/>
              <a:ea typeface="Arial"/>
              <a:cs typeface="Arial"/>
              <a:sym typeface="Arial"/>
            </a:endParaRPr>
          </a:p>
        </p:txBody>
      </p:sp>
      <p:sp>
        <p:nvSpPr>
          <p:cNvPr id="488" name="Google Shape;488;p30"/>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0"/>
          <p:cNvSpPr txBox="1"/>
          <p:nvPr/>
        </p:nvSpPr>
        <p:spPr>
          <a:xfrm>
            <a:off x="4498375" y="1331100"/>
            <a:ext cx="42603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EDDED2"/>
                </a:solidFill>
                <a:latin typeface="Lato"/>
                <a:ea typeface="Lato"/>
                <a:cs typeface="Lato"/>
                <a:sym typeface="Lato"/>
              </a:rPr>
              <a:t>Solutions</a:t>
            </a:r>
            <a:endParaRPr b="1" sz="1500">
              <a:solidFill>
                <a:srgbClr val="EDDED2"/>
              </a:solidFill>
              <a:latin typeface="Lato"/>
              <a:ea typeface="Lato"/>
              <a:cs typeface="Lato"/>
              <a:sym typeface="Lato"/>
            </a:endParaRPr>
          </a:p>
          <a:p>
            <a:pPr indent="0" lvl="0" marL="0" rtl="0" algn="l">
              <a:spcBef>
                <a:spcPts val="0"/>
              </a:spcBef>
              <a:spcAft>
                <a:spcPts val="0"/>
              </a:spcAft>
              <a:buNone/>
            </a:pPr>
            <a:r>
              <a:t/>
            </a:r>
            <a:endParaRPr b="1" sz="1500">
              <a:solidFill>
                <a:srgbClr val="EDDED2"/>
              </a:solidFill>
              <a:latin typeface="Lato"/>
              <a:ea typeface="Lato"/>
              <a:cs typeface="Lato"/>
              <a:sym typeface="Lato"/>
            </a:endParaRPr>
          </a:p>
          <a:p>
            <a:pPr indent="-311150" lvl="0" marL="457200" rtl="0" algn="l">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Change physical measurements.</a:t>
            </a:r>
            <a:endParaRPr sz="1300">
              <a:solidFill>
                <a:schemeClr val="dk1"/>
              </a:solidFill>
              <a:latin typeface="Lato"/>
              <a:ea typeface="Lato"/>
              <a:cs typeface="Lato"/>
              <a:sym typeface="Lato"/>
            </a:endParaRPr>
          </a:p>
          <a:p>
            <a:pPr indent="-311150" lvl="0" marL="457200" rtl="0" algn="l">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Reprint housing units using a different printing filament.</a:t>
            </a:r>
            <a:endParaRPr sz="1300">
              <a:solidFill>
                <a:schemeClr val="dk1"/>
              </a:solidFill>
              <a:latin typeface="Lato"/>
              <a:ea typeface="Lato"/>
              <a:cs typeface="Lato"/>
              <a:sym typeface="Lato"/>
            </a:endParaRPr>
          </a:p>
          <a:p>
            <a:pPr indent="-311150" lvl="0" marL="457200" rtl="0" algn="l">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Use an advanced 3D printer.</a:t>
            </a:r>
            <a:endParaRPr sz="1300">
              <a:solidFill>
                <a:schemeClr val="dk1"/>
              </a:solidFill>
              <a:latin typeface="Lato"/>
              <a:ea typeface="Lato"/>
              <a:cs typeface="Lato"/>
              <a:sym typeface="Lato"/>
            </a:endParaRPr>
          </a:p>
          <a:p>
            <a:pPr indent="-311150" lvl="0" marL="457200" rtl="0" algn="l">
              <a:spcBef>
                <a:spcPts val="0"/>
              </a:spcBef>
              <a:spcAft>
                <a:spcPts val="0"/>
              </a:spcAft>
              <a:buClr>
                <a:srgbClr val="FAD224"/>
              </a:buClr>
              <a:buSzPts val="1300"/>
              <a:buFont typeface="Lato"/>
              <a:buChar char="❏"/>
            </a:pPr>
            <a:r>
              <a:rPr lang="en" sz="1300">
                <a:solidFill>
                  <a:schemeClr val="dk1"/>
                </a:solidFill>
                <a:latin typeface="Lato"/>
                <a:ea typeface="Lato"/>
                <a:cs typeface="Lato"/>
                <a:sym typeface="Lato"/>
              </a:rPr>
              <a:t>Use a </a:t>
            </a:r>
            <a:r>
              <a:rPr lang="en" sz="1300">
                <a:solidFill>
                  <a:schemeClr val="dk1"/>
                </a:solidFill>
                <a:latin typeface="Lato"/>
                <a:ea typeface="Lato"/>
                <a:cs typeface="Lato"/>
                <a:sym typeface="Lato"/>
              </a:rPr>
              <a:t>different</a:t>
            </a:r>
            <a:r>
              <a:rPr lang="en" sz="1300">
                <a:solidFill>
                  <a:schemeClr val="dk1"/>
                </a:solidFill>
                <a:latin typeface="Lato"/>
                <a:ea typeface="Lato"/>
                <a:cs typeface="Lato"/>
                <a:sym typeface="Lato"/>
              </a:rPr>
              <a:t> camera reference.</a:t>
            </a:r>
            <a:endParaRPr sz="1300">
              <a:solidFill>
                <a:schemeClr val="dk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1"/>
          <p:cNvSpPr txBox="1"/>
          <p:nvPr>
            <p:ph type="title"/>
          </p:nvPr>
        </p:nvSpPr>
        <p:spPr>
          <a:xfrm>
            <a:off x="319500" y="545700"/>
            <a:ext cx="8370000" cy="570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2400">
                <a:solidFill>
                  <a:srgbClr val="EDDED2"/>
                </a:solidFill>
              </a:rPr>
              <a:t>Challenges Encountered Cont.</a:t>
            </a:r>
            <a:endParaRPr sz="2400">
              <a:solidFill>
                <a:srgbClr val="CAE8FF"/>
              </a:solidFill>
            </a:endParaRPr>
          </a:p>
        </p:txBody>
      </p:sp>
      <p:sp>
        <p:nvSpPr>
          <p:cNvPr id="495" name="Google Shape;495;p31"/>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1000">
              <a:solidFill>
                <a:schemeClr val="dk1"/>
              </a:solidFill>
              <a:latin typeface="Arial"/>
              <a:ea typeface="Arial"/>
              <a:cs typeface="Arial"/>
              <a:sym typeface="Arial"/>
            </a:endParaRPr>
          </a:p>
        </p:txBody>
      </p:sp>
      <p:sp>
        <p:nvSpPr>
          <p:cNvPr id="497" name="Google Shape;497;p31"/>
          <p:cNvSpPr txBox="1"/>
          <p:nvPr/>
        </p:nvSpPr>
        <p:spPr>
          <a:xfrm>
            <a:off x="311700" y="1331100"/>
            <a:ext cx="4260300" cy="283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EDDED2"/>
                </a:solidFill>
                <a:latin typeface="Lato"/>
                <a:ea typeface="Lato"/>
                <a:cs typeface="Lato"/>
                <a:sym typeface="Lato"/>
              </a:rPr>
              <a:t>Raspberry Pi Short Circuit </a:t>
            </a:r>
            <a:endParaRPr sz="1500">
              <a:solidFill>
                <a:srgbClr val="EDDED2"/>
              </a:solidFill>
              <a:latin typeface="Lato"/>
              <a:ea typeface="Lato"/>
              <a:cs typeface="Lato"/>
              <a:sym typeface="Lato"/>
            </a:endParaRPr>
          </a:p>
          <a:p>
            <a:pPr indent="-304800" lvl="0" marL="457200" rtl="0" algn="l">
              <a:lnSpc>
                <a:spcPct val="115000"/>
              </a:lnSpc>
              <a:spcBef>
                <a:spcPts val="1200"/>
              </a:spcBef>
              <a:spcAft>
                <a:spcPts val="0"/>
              </a:spcAft>
              <a:buClr>
                <a:srgbClr val="FAD224"/>
              </a:buClr>
              <a:buSzPts val="1200"/>
              <a:buFont typeface="Lato"/>
              <a:buChar char="❏"/>
            </a:pPr>
            <a:r>
              <a:rPr lang="en" sz="1200">
                <a:solidFill>
                  <a:schemeClr val="dk1"/>
                </a:solidFill>
                <a:latin typeface="Lato"/>
                <a:ea typeface="Lato"/>
                <a:cs typeface="Lato"/>
                <a:sym typeface="Lato"/>
              </a:rPr>
              <a:t>Excessive current caused a short circuit</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Due to the use of a high battery voltage source, the microcontroller was left damaged.</a:t>
            </a:r>
            <a:endParaRPr sz="1200">
              <a:solidFill>
                <a:schemeClr val="dk1"/>
              </a:solidFill>
              <a:latin typeface="Lato"/>
              <a:ea typeface="Lato"/>
              <a:cs typeface="Lato"/>
              <a:sym typeface="Lato"/>
            </a:endParaRPr>
          </a:p>
          <a:p>
            <a:pPr indent="0" lvl="0" marL="0" rtl="0" algn="l">
              <a:lnSpc>
                <a:spcPct val="115000"/>
              </a:lnSpc>
              <a:spcBef>
                <a:spcPts val="0"/>
              </a:spcBef>
              <a:spcAft>
                <a:spcPts val="0"/>
              </a:spcAft>
              <a:buNone/>
            </a:pPr>
            <a:r>
              <a:t/>
            </a:r>
            <a:endParaRPr b="1" sz="1200">
              <a:solidFill>
                <a:srgbClr val="EDDED2"/>
              </a:solidFill>
              <a:latin typeface="Lato"/>
              <a:ea typeface="Lato"/>
              <a:cs typeface="Lato"/>
              <a:sym typeface="Lato"/>
            </a:endParaRPr>
          </a:p>
          <a:p>
            <a:pPr indent="0" lvl="0" marL="0" rtl="0" algn="l">
              <a:lnSpc>
                <a:spcPct val="115000"/>
              </a:lnSpc>
              <a:spcBef>
                <a:spcPts val="0"/>
              </a:spcBef>
              <a:spcAft>
                <a:spcPts val="0"/>
              </a:spcAft>
              <a:buNone/>
            </a:pPr>
            <a:r>
              <a:rPr b="1" lang="en" sz="1500">
                <a:solidFill>
                  <a:srgbClr val="EDDED2"/>
                </a:solidFill>
                <a:latin typeface="Lato"/>
                <a:ea typeface="Lato"/>
                <a:cs typeface="Lato"/>
                <a:sym typeface="Lato"/>
              </a:rPr>
              <a:t>Revised Housing Design</a:t>
            </a:r>
            <a:endParaRPr sz="1500">
              <a:solidFill>
                <a:schemeClr val="dk1"/>
              </a:solidFill>
              <a:latin typeface="Lato"/>
              <a:ea typeface="Lato"/>
              <a:cs typeface="Lato"/>
              <a:sym typeface="Lato"/>
            </a:endParaRPr>
          </a:p>
          <a:p>
            <a:pPr indent="-304800" lvl="0" marL="457200" rtl="0" algn="l">
              <a:lnSpc>
                <a:spcPct val="115000"/>
              </a:lnSpc>
              <a:spcBef>
                <a:spcPts val="600"/>
              </a:spcBef>
              <a:spcAft>
                <a:spcPts val="0"/>
              </a:spcAft>
              <a:buClr>
                <a:srgbClr val="FAD224"/>
              </a:buClr>
              <a:buSzPts val="1200"/>
              <a:buFont typeface="Lato"/>
              <a:buChar char="❏"/>
            </a:pPr>
            <a:r>
              <a:rPr lang="en" sz="1200">
                <a:solidFill>
                  <a:schemeClr val="dk1"/>
                </a:solidFill>
                <a:latin typeface="Lato"/>
                <a:ea typeface="Lato"/>
                <a:cs typeface="Lato"/>
                <a:sym typeface="Lato"/>
              </a:rPr>
              <a:t>Motor 1 area was too deep to allow screws to be inserted.</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Hinge of motor 2 housing broke under pressure as motor 1 began rotating. </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Unstable moving 3D printed parts.</a:t>
            </a:r>
            <a:endParaRPr b="1" sz="1200">
              <a:solidFill>
                <a:srgbClr val="EDDED2"/>
              </a:solidFill>
              <a:latin typeface="Lato"/>
              <a:ea typeface="Lato"/>
              <a:cs typeface="Lato"/>
              <a:sym typeface="Lato"/>
            </a:endParaRPr>
          </a:p>
        </p:txBody>
      </p:sp>
      <p:sp>
        <p:nvSpPr>
          <p:cNvPr id="498" name="Google Shape;498;p31"/>
          <p:cNvSpPr txBox="1"/>
          <p:nvPr/>
        </p:nvSpPr>
        <p:spPr>
          <a:xfrm>
            <a:off x="4498375" y="1331100"/>
            <a:ext cx="4260300" cy="268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EDDED2"/>
                </a:solidFill>
                <a:latin typeface="Lato"/>
                <a:ea typeface="Lato"/>
                <a:cs typeface="Lato"/>
                <a:sym typeface="Lato"/>
              </a:rPr>
              <a:t>Solutions</a:t>
            </a:r>
            <a:endParaRPr sz="1500">
              <a:solidFill>
                <a:schemeClr val="dk1"/>
              </a:solidFill>
              <a:latin typeface="Lato"/>
              <a:ea typeface="Lato"/>
              <a:cs typeface="Lato"/>
              <a:sym typeface="Lato"/>
            </a:endParaRPr>
          </a:p>
          <a:p>
            <a:pPr indent="-304800" lvl="0" marL="457200" rtl="0" algn="l">
              <a:lnSpc>
                <a:spcPct val="115000"/>
              </a:lnSpc>
              <a:spcBef>
                <a:spcPts val="1200"/>
              </a:spcBef>
              <a:spcAft>
                <a:spcPts val="0"/>
              </a:spcAft>
              <a:buClr>
                <a:srgbClr val="FAD224"/>
              </a:buClr>
              <a:buSzPts val="1200"/>
              <a:buFont typeface="Lato"/>
              <a:buChar char="❏"/>
            </a:pPr>
            <a:r>
              <a:rPr lang="en" sz="1200">
                <a:solidFill>
                  <a:schemeClr val="dk1"/>
                </a:solidFill>
                <a:latin typeface="Lato"/>
                <a:ea typeface="Lato"/>
                <a:cs typeface="Lato"/>
                <a:sym typeface="Lato"/>
              </a:rPr>
              <a:t>Use  9V battery to power L293D motor driver.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Use 9V battery to power the microcontroller.</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Use the Raspberry Pi GPIO power to supply components.</a:t>
            </a:r>
            <a:endParaRPr sz="1200">
              <a:solidFill>
                <a:schemeClr val="dk1"/>
              </a:solidFill>
              <a:latin typeface="Lato"/>
              <a:ea typeface="Lato"/>
              <a:cs typeface="Lato"/>
              <a:sym typeface="Lato"/>
            </a:endParaRPr>
          </a:p>
          <a:p>
            <a:pPr indent="-304800" lvl="0" marL="4572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Redesign housing unit.</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Divots to account for close space within housing unit to fit components inside.</a:t>
            </a:r>
            <a:endParaRPr sz="1200">
              <a:solidFill>
                <a:schemeClr val="dk1"/>
              </a:solidFill>
              <a:latin typeface="Lato"/>
              <a:ea typeface="Lato"/>
              <a:cs typeface="Lato"/>
              <a:sym typeface="Lato"/>
            </a:endParaRPr>
          </a:p>
          <a:p>
            <a:pPr indent="-304800" lvl="0" marL="914400" rtl="0" algn="l">
              <a:lnSpc>
                <a:spcPct val="115000"/>
              </a:lnSpc>
              <a:spcBef>
                <a:spcPts val="0"/>
              </a:spcBef>
              <a:spcAft>
                <a:spcPts val="0"/>
              </a:spcAft>
              <a:buClr>
                <a:srgbClr val="FAD224"/>
              </a:buClr>
              <a:buSzPts val="1200"/>
              <a:buFont typeface="Lato"/>
              <a:buChar char="○"/>
            </a:pPr>
            <a:r>
              <a:rPr lang="en" sz="1200">
                <a:solidFill>
                  <a:schemeClr val="dk1"/>
                </a:solidFill>
                <a:latin typeface="Lato"/>
                <a:ea typeface="Lato"/>
                <a:cs typeface="Lato"/>
                <a:sym typeface="Lato"/>
              </a:rPr>
              <a:t>Extra holes and hooks to wiring from becoming jammed when DC motors activate.</a:t>
            </a:r>
            <a:endParaRPr sz="1200">
              <a:solidFill>
                <a:schemeClr val="dk1"/>
              </a:solidFill>
              <a:latin typeface="Lato"/>
              <a:ea typeface="Lato"/>
              <a:cs typeface="Lato"/>
              <a:sym typeface="Lato"/>
            </a:endParaRPr>
          </a:p>
          <a:p>
            <a:pPr indent="0" lvl="0" marL="0" rtl="0" algn="l">
              <a:spcBef>
                <a:spcPts val="0"/>
              </a:spcBef>
              <a:spcAft>
                <a:spcPts val="0"/>
              </a:spcAft>
              <a:buNone/>
            </a:pPr>
            <a:r>
              <a:t/>
            </a:r>
            <a:endParaRPr b="1" sz="1300">
              <a:solidFill>
                <a:srgbClr val="EDDED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3" name="Shape 93"/>
        <p:cNvGrpSpPr/>
        <p:nvPr/>
      </p:nvGrpSpPr>
      <p:grpSpPr>
        <a:xfrm>
          <a:off x="0" y="0"/>
          <a:ext cx="0" cy="0"/>
          <a:chOff x="0" y="0"/>
          <a:chExt cx="0" cy="0"/>
        </a:xfrm>
      </p:grpSpPr>
      <p:sp>
        <p:nvSpPr>
          <p:cNvPr id="94" name="Google Shape;94;p4"/>
          <p:cNvSpPr txBox="1"/>
          <p:nvPr/>
        </p:nvSpPr>
        <p:spPr>
          <a:xfrm>
            <a:off x="138675" y="1265550"/>
            <a:ext cx="6975600" cy="2401200"/>
          </a:xfrm>
          <a:prstGeom prst="rect">
            <a:avLst/>
          </a:prstGeom>
          <a:noFill/>
          <a:ln>
            <a:noFill/>
          </a:ln>
        </p:spPr>
        <p:txBody>
          <a:bodyPr anchorCtr="0" anchor="t" bIns="0" lIns="0" spcFirstLastPara="1" rIns="0" wrap="square" tIns="0">
            <a:spAutoFit/>
          </a:bodyPr>
          <a:lstStyle/>
          <a:p>
            <a:pPr indent="-304800" lvl="0" marL="457200" marR="0" rtl="0" algn="just">
              <a:lnSpc>
                <a:spcPct val="200000"/>
              </a:lnSpc>
              <a:spcBef>
                <a:spcPts val="0"/>
              </a:spcBef>
              <a:spcAft>
                <a:spcPts val="0"/>
              </a:spcAft>
              <a:buClr>
                <a:schemeClr val="lt1"/>
              </a:buClr>
              <a:buSzPts val="1200"/>
              <a:buFont typeface="Arial"/>
              <a:buChar char="●"/>
            </a:pPr>
            <a:r>
              <a:rPr b="1" i="0" lang="en" sz="1200" u="none" cap="none" strike="noStrike">
                <a:solidFill>
                  <a:schemeClr val="lt1"/>
                </a:solidFill>
                <a:latin typeface="Arial"/>
                <a:ea typeface="Arial"/>
                <a:cs typeface="Arial"/>
                <a:sym typeface="Arial"/>
              </a:rPr>
              <a:t>Rise in car sharing</a:t>
            </a:r>
            <a:endParaRPr b="1" i="0" sz="1200" u="none" cap="none" strike="noStrike">
              <a:solidFill>
                <a:schemeClr val="lt1"/>
              </a:solidFill>
              <a:latin typeface="Arial"/>
              <a:ea typeface="Arial"/>
              <a:cs typeface="Arial"/>
              <a:sym typeface="Arial"/>
            </a:endParaRPr>
          </a:p>
          <a:p>
            <a:pPr indent="-304800" lvl="1" marL="914400" marR="0" rtl="0" algn="just">
              <a:lnSpc>
                <a:spcPct val="200000"/>
              </a:lnSpc>
              <a:spcBef>
                <a:spcPts val="0"/>
              </a:spcBef>
              <a:spcAft>
                <a:spcPts val="0"/>
              </a:spcAft>
              <a:buClr>
                <a:schemeClr val="lt1"/>
              </a:buClr>
              <a:buSzPts val="1200"/>
              <a:buFont typeface="Times New Roman"/>
              <a:buChar char="○"/>
            </a:pPr>
            <a:r>
              <a:rPr b="0" i="0" lang="en" sz="1200" u="none" cap="none" strike="noStrike">
                <a:solidFill>
                  <a:schemeClr val="lt1"/>
                </a:solidFill>
                <a:latin typeface="Arial"/>
                <a:ea typeface="Arial"/>
                <a:cs typeface="Arial"/>
                <a:sym typeface="Arial"/>
              </a:rPr>
              <a:t>Allied Market Research states </a:t>
            </a:r>
            <a:r>
              <a:rPr b="1" i="0" lang="en" sz="1200" u="none" cap="none" strike="noStrike">
                <a:solidFill>
                  <a:schemeClr val="lt1"/>
                </a:solidFill>
                <a:latin typeface="Arial"/>
                <a:ea typeface="Arial"/>
                <a:cs typeface="Arial"/>
                <a:sym typeface="Arial"/>
              </a:rPr>
              <a:t>Car-sharing services are on the rise.</a:t>
            </a:r>
            <a:endParaRPr b="1" i="0" sz="1200" u="none" cap="none" strike="noStrike">
              <a:solidFill>
                <a:schemeClr val="lt1"/>
              </a:solidFill>
              <a:latin typeface="Arial"/>
              <a:ea typeface="Arial"/>
              <a:cs typeface="Arial"/>
              <a:sym typeface="Arial"/>
            </a:endParaRPr>
          </a:p>
          <a:p>
            <a:pPr indent="-304800" lvl="1" marL="914400" marR="0" rtl="0" algn="just">
              <a:lnSpc>
                <a:spcPct val="200000"/>
              </a:lnSpc>
              <a:spcBef>
                <a:spcPts val="0"/>
              </a:spcBef>
              <a:spcAft>
                <a:spcPts val="0"/>
              </a:spcAft>
              <a:buClr>
                <a:schemeClr val="lt1"/>
              </a:buClr>
              <a:buSzPts val="1200"/>
              <a:buFont typeface="Times New Roman"/>
              <a:buChar char="○"/>
            </a:pPr>
            <a:r>
              <a:rPr b="0" i="0" lang="en" sz="1200" u="none" cap="none" strike="noStrike">
                <a:solidFill>
                  <a:schemeClr val="lt1"/>
                </a:solidFill>
                <a:latin typeface="Arial"/>
                <a:ea typeface="Arial"/>
                <a:cs typeface="Arial"/>
                <a:sym typeface="Arial"/>
              </a:rPr>
              <a:t>National Household Travel Survey reports the average car per household is </a:t>
            </a:r>
            <a:r>
              <a:rPr b="1" i="0" lang="en" sz="1200" u="none" cap="none" strike="noStrike">
                <a:solidFill>
                  <a:schemeClr val="lt1"/>
                </a:solidFill>
                <a:latin typeface="Arial"/>
                <a:ea typeface="Arial"/>
                <a:cs typeface="Arial"/>
                <a:sym typeface="Arial"/>
              </a:rPr>
              <a:t>below 2.0.</a:t>
            </a:r>
            <a:endParaRPr b="1" i="0" sz="1200" u="none" cap="none" strike="noStrike">
              <a:solidFill>
                <a:schemeClr val="lt1"/>
              </a:solidFill>
              <a:latin typeface="Arial"/>
              <a:ea typeface="Arial"/>
              <a:cs typeface="Arial"/>
              <a:sym typeface="Arial"/>
            </a:endParaRPr>
          </a:p>
          <a:p>
            <a:pPr indent="-304800" lvl="0" marL="457200" marR="0" rtl="0" algn="l">
              <a:lnSpc>
                <a:spcPct val="200000"/>
              </a:lnSpc>
              <a:spcBef>
                <a:spcPts val="0"/>
              </a:spcBef>
              <a:spcAft>
                <a:spcPts val="0"/>
              </a:spcAft>
              <a:buClr>
                <a:schemeClr val="lt1"/>
              </a:buClr>
              <a:buSzPts val="1200"/>
              <a:buFont typeface="Arial"/>
              <a:buChar char="●"/>
            </a:pPr>
            <a:r>
              <a:rPr b="1" i="0" lang="en" sz="1200" u="none" cap="none" strike="noStrike">
                <a:solidFill>
                  <a:schemeClr val="lt1"/>
                </a:solidFill>
                <a:latin typeface="Arial"/>
                <a:ea typeface="Arial"/>
                <a:cs typeface="Arial"/>
                <a:sym typeface="Arial"/>
              </a:rPr>
              <a:t>Increase in car sharing  → Different Driver → Frequent Rear-View Mirror Adjustment</a:t>
            </a:r>
            <a:endParaRPr b="1" i="0" sz="1200" u="none" cap="none" strike="noStrike">
              <a:solidFill>
                <a:schemeClr val="lt1"/>
              </a:solidFill>
              <a:latin typeface="Arial"/>
              <a:ea typeface="Arial"/>
              <a:cs typeface="Arial"/>
              <a:sym typeface="Arial"/>
            </a:endParaRPr>
          </a:p>
          <a:p>
            <a:pPr indent="-304800" lvl="0" marL="457200" marR="0" rtl="0" algn="just">
              <a:lnSpc>
                <a:spcPct val="200000"/>
              </a:lnSpc>
              <a:spcBef>
                <a:spcPts val="0"/>
              </a:spcBef>
              <a:spcAft>
                <a:spcPts val="0"/>
              </a:spcAft>
              <a:buClr>
                <a:schemeClr val="lt1"/>
              </a:buClr>
              <a:buSzPts val="1200"/>
              <a:buFont typeface="Arial"/>
              <a:buChar char="●"/>
            </a:pPr>
            <a:r>
              <a:rPr b="1" i="0" lang="en" sz="1200" u="none" cap="none" strike="noStrike">
                <a:solidFill>
                  <a:schemeClr val="lt1"/>
                </a:solidFill>
                <a:latin typeface="Arial"/>
                <a:ea typeface="Arial"/>
                <a:cs typeface="Arial"/>
                <a:sym typeface="Arial"/>
              </a:rPr>
              <a:t>Issues</a:t>
            </a:r>
            <a:endParaRPr b="1" i="0" sz="1200" u="none" cap="none" strike="noStrike">
              <a:solidFill>
                <a:schemeClr val="lt1"/>
              </a:solidFill>
              <a:latin typeface="Arial"/>
              <a:ea typeface="Arial"/>
              <a:cs typeface="Arial"/>
              <a:sym typeface="Arial"/>
            </a:endParaRPr>
          </a:p>
          <a:p>
            <a:pPr indent="-304800" lvl="1" marL="914400" marR="0" rtl="0" algn="just">
              <a:lnSpc>
                <a:spcPct val="2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Mirror adjustments can be tedious and easy to overlook.</a:t>
            </a:r>
            <a:endParaRPr b="0" i="0" sz="1200" u="none" cap="none" strike="noStrike">
              <a:solidFill>
                <a:schemeClr val="lt1"/>
              </a:solidFill>
              <a:latin typeface="Arial"/>
              <a:ea typeface="Arial"/>
              <a:cs typeface="Arial"/>
              <a:sym typeface="Arial"/>
            </a:endParaRPr>
          </a:p>
          <a:p>
            <a:pPr indent="-304800" lvl="1" marL="914400" marR="0" rtl="0" algn="just">
              <a:lnSpc>
                <a:spcPct val="100000"/>
              </a:lnSpc>
              <a:spcBef>
                <a:spcPts val="0"/>
              </a:spcBef>
              <a:spcAft>
                <a:spcPts val="0"/>
              </a:spcAft>
              <a:buClr>
                <a:schemeClr val="lt1"/>
              </a:buClr>
              <a:buSzPts val="1200"/>
              <a:buFont typeface="Arial"/>
              <a:buChar char="○"/>
            </a:pPr>
            <a:r>
              <a:rPr b="0" i="0" lang="en" sz="1200" u="none" cap="none" strike="noStrike">
                <a:solidFill>
                  <a:schemeClr val="lt1"/>
                </a:solidFill>
                <a:latin typeface="Arial"/>
                <a:ea typeface="Arial"/>
                <a:cs typeface="Arial"/>
                <a:sym typeface="Arial"/>
              </a:rPr>
              <a:t>Mid-drive adjustment or incorrect adjustment can lead to accidents.</a:t>
            </a:r>
            <a:endParaRPr b="0" i="0" sz="1100" u="none" cap="none" strike="noStrike">
              <a:solidFill>
                <a:schemeClr val="lt1"/>
              </a:solidFill>
              <a:latin typeface="Arial"/>
              <a:ea typeface="Arial"/>
              <a:cs typeface="Arial"/>
              <a:sym typeface="Arial"/>
            </a:endParaRPr>
          </a:p>
        </p:txBody>
      </p:sp>
      <p:sp>
        <p:nvSpPr>
          <p:cNvPr id="95" name="Google Shape;95;p4"/>
          <p:cNvSpPr txBox="1"/>
          <p:nvPr/>
        </p:nvSpPr>
        <p:spPr>
          <a:xfrm>
            <a:off x="255550" y="514350"/>
            <a:ext cx="4850706" cy="632033"/>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Problem Statement</a:t>
            </a:r>
            <a:endParaRPr b="0" i="0" sz="700" u="none" cap="none" strike="noStrike">
              <a:solidFill>
                <a:srgbClr val="000000"/>
              </a:solidFill>
              <a:latin typeface="Arial"/>
              <a:ea typeface="Arial"/>
              <a:cs typeface="Arial"/>
              <a:sym typeface="Arial"/>
            </a:endParaRPr>
          </a:p>
        </p:txBody>
      </p:sp>
      <p:sp>
        <p:nvSpPr>
          <p:cNvPr id="96" name="Google Shape;96;p4"/>
          <p:cNvSpPr/>
          <p:nvPr/>
        </p:nvSpPr>
        <p:spPr>
          <a:xfrm>
            <a:off x="0" y="0"/>
            <a:ext cx="9140676" cy="514124"/>
          </a:xfrm>
          <a:custGeom>
            <a:rect b="b" l="l" r="r" t="t"/>
            <a:pathLst>
              <a:path extrusionOk="0" h="375273" w="4342364">
                <a:moveTo>
                  <a:pt x="0" y="0"/>
                </a:moveTo>
                <a:lnTo>
                  <a:pt x="4342364" y="0"/>
                </a:lnTo>
                <a:lnTo>
                  <a:pt x="4342364" y="375273"/>
                </a:lnTo>
                <a:lnTo>
                  <a:pt x="0" y="375273"/>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7" name="Google Shape;97;p4"/>
          <p:cNvPicPr preferRelativeResize="0"/>
          <p:nvPr/>
        </p:nvPicPr>
        <p:blipFill rotWithShape="1">
          <a:blip r:embed="rId3">
            <a:alphaModFix/>
          </a:blip>
          <a:srcRect b="0" l="0" r="0" t="0"/>
          <a:stretch/>
        </p:blipFill>
        <p:spPr>
          <a:xfrm>
            <a:off x="6213100" y="1265562"/>
            <a:ext cx="684825" cy="684825"/>
          </a:xfrm>
          <a:prstGeom prst="rect">
            <a:avLst/>
          </a:prstGeom>
          <a:noFill/>
          <a:ln>
            <a:noFill/>
          </a:ln>
        </p:spPr>
      </p:pic>
      <p:pic>
        <p:nvPicPr>
          <p:cNvPr id="98" name="Google Shape;98;p4"/>
          <p:cNvPicPr preferRelativeResize="0"/>
          <p:nvPr/>
        </p:nvPicPr>
        <p:blipFill rotWithShape="1">
          <a:blip r:embed="rId4">
            <a:alphaModFix/>
          </a:blip>
          <a:srcRect b="0" l="0" r="0" t="0"/>
          <a:stretch/>
        </p:blipFill>
        <p:spPr>
          <a:xfrm>
            <a:off x="6897925" y="1022453"/>
            <a:ext cx="1861700" cy="1171025"/>
          </a:xfrm>
          <a:prstGeom prst="rect">
            <a:avLst/>
          </a:prstGeom>
          <a:noFill/>
          <a:ln>
            <a:noFill/>
          </a:ln>
        </p:spPr>
      </p:pic>
      <p:sp>
        <p:nvSpPr>
          <p:cNvPr id="99" name="Google Shape;99;p4"/>
          <p:cNvSpPr txBox="1"/>
          <p:nvPr/>
        </p:nvSpPr>
        <p:spPr>
          <a:xfrm>
            <a:off x="255550" y="4456475"/>
            <a:ext cx="5696100" cy="632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a:t>
            </a:r>
            <a:r>
              <a:rPr b="0" i="0" lang="en" sz="800" u="sng" cap="none" strike="noStrike">
                <a:solidFill>
                  <a:schemeClr val="dk2"/>
                </a:solidFill>
                <a:latin typeface="Times New Roman"/>
                <a:ea typeface="Times New Roman"/>
                <a:cs typeface="Times New Roman"/>
                <a:sym typeface="Times New Roman"/>
              </a:rPr>
              <a:t>Allied Market Research. (2024). </a:t>
            </a:r>
            <a:r>
              <a:rPr b="0" i="1" lang="en" sz="800" u="sng" cap="none" strike="noStrike">
                <a:solidFill>
                  <a:schemeClr val="dk2"/>
                </a:solidFill>
                <a:latin typeface="Times New Roman"/>
                <a:ea typeface="Times New Roman"/>
                <a:cs typeface="Times New Roman"/>
                <a:sym typeface="Times New Roman"/>
              </a:rPr>
              <a:t>Car sharing market by service type, vehicle type, and application: Global opportunity analysis and industry forecast, 2023-2032</a:t>
            </a:r>
            <a:r>
              <a:rPr b="0" i="0" lang="en" sz="800" u="sng" cap="none" strike="noStrike">
                <a:solidFill>
                  <a:schemeClr val="dk2"/>
                </a:solidFill>
                <a:latin typeface="Times New Roman"/>
                <a:ea typeface="Times New Roman"/>
                <a:cs typeface="Times New Roman"/>
                <a:sym typeface="Times New Roman"/>
              </a:rPr>
              <a:t>.</a:t>
            </a:r>
            <a:r>
              <a:rPr b="0" i="0" lang="en" sz="800" u="sng" cap="none" strike="noStrike">
                <a:solidFill>
                  <a:schemeClr val="dk2"/>
                </a:solidFill>
                <a:latin typeface="Times New Roman"/>
                <a:ea typeface="Times New Roman"/>
                <a:cs typeface="Times New Roman"/>
                <a:sym typeface="Times New Roman"/>
                <a:hlinkClick r:id="rId5">
                  <a:extLst>
                    <a:ext uri="{A12FA001-AC4F-418D-AE19-62706E023703}">
                      <ahyp:hlinkClr val="tx"/>
                    </a:ext>
                  </a:extLst>
                </a:hlinkClick>
              </a:rPr>
              <a:t> </a:t>
            </a:r>
            <a:endParaRPr b="0" i="0" sz="800" u="sng" cap="none" strike="noStrike">
              <a:solidFill>
                <a:schemeClr val="dk2"/>
              </a:solidFill>
              <a:latin typeface="Times New Roman"/>
              <a:ea typeface="Times New Roman"/>
              <a:cs typeface="Times New Roman"/>
              <a:sym typeface="Times New Roman"/>
            </a:endParaRPr>
          </a:p>
          <a:p>
            <a:pPr indent="0" lvl="0" marL="0" marR="0" rtl="0" algn="l">
              <a:lnSpc>
                <a:spcPct val="200000"/>
              </a:lnSpc>
              <a:spcBef>
                <a:spcPts val="0"/>
              </a:spcBef>
              <a:spcAft>
                <a:spcPts val="0"/>
              </a:spcAft>
              <a:buClr>
                <a:srgbClr val="000000"/>
              </a:buClr>
              <a:buSzPts val="800"/>
              <a:buFont typeface="Arial"/>
              <a:buNone/>
            </a:pPr>
            <a:r>
              <a:rPr lang="en" sz="800">
                <a:solidFill>
                  <a:schemeClr val="dk2"/>
                </a:solidFill>
              </a:rPr>
              <a:t>▲</a:t>
            </a:r>
            <a:r>
              <a:rPr b="0" i="0" lang="en" sz="800" u="none" cap="none" strike="noStrike">
                <a:solidFill>
                  <a:schemeClr val="dk2"/>
                </a:solidFill>
                <a:latin typeface="Times New Roman"/>
                <a:ea typeface="Times New Roman"/>
                <a:cs typeface="Times New Roman"/>
                <a:sym typeface="Times New Roman"/>
              </a:rPr>
              <a:t>National Household Travel Survey. (2022). </a:t>
            </a:r>
            <a:r>
              <a:rPr b="0" i="1" lang="en" sz="800" u="none" cap="none" strike="noStrike">
                <a:solidFill>
                  <a:schemeClr val="dk2"/>
                </a:solidFill>
                <a:latin typeface="Times New Roman"/>
                <a:ea typeface="Times New Roman"/>
                <a:cs typeface="Times New Roman"/>
                <a:sym typeface="Times New Roman"/>
              </a:rPr>
              <a:t>2022 National Household Travel Survey summary of travel trends</a:t>
            </a:r>
            <a:r>
              <a:rPr b="0" i="0" lang="en" sz="800" u="none" cap="none" strike="noStrike">
                <a:solidFill>
                  <a:schemeClr val="dk2"/>
                </a:solidFill>
                <a:latin typeface="Times New Roman"/>
                <a:ea typeface="Times New Roman"/>
                <a:cs typeface="Times New Roman"/>
                <a:sym typeface="Times New Roman"/>
              </a:rPr>
              <a:t>. </a:t>
            </a:r>
            <a:endParaRPr b="0" i="0" sz="800" u="sng" cap="none" strike="noStrike">
              <a:solidFill>
                <a:schemeClr val="dk2"/>
              </a:solidFill>
              <a:highlight>
                <a:schemeClr val="lt1"/>
              </a:highlight>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300"/>
              <a:buFont typeface="Arial"/>
              <a:buNone/>
            </a:pPr>
            <a:r>
              <a:t/>
            </a:r>
            <a:endParaRPr b="0" i="0" sz="300" u="sng" cap="none" strike="noStrike">
              <a:solidFill>
                <a:schemeClr val="dk2"/>
              </a:solidFill>
              <a:highlight>
                <a:schemeClr val="lt1"/>
              </a:highlight>
              <a:latin typeface="Arial"/>
              <a:ea typeface="Arial"/>
              <a:cs typeface="Arial"/>
              <a:sym typeface="Arial"/>
            </a:endParaRPr>
          </a:p>
        </p:txBody>
      </p:sp>
      <p:sp>
        <p:nvSpPr>
          <p:cNvPr id="100" name="Google Shape;100;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02" name="Shape 502"/>
        <p:cNvGrpSpPr/>
        <p:nvPr/>
      </p:nvGrpSpPr>
      <p:grpSpPr>
        <a:xfrm>
          <a:off x="0" y="0"/>
          <a:ext cx="0" cy="0"/>
          <a:chOff x="0" y="0"/>
          <a:chExt cx="0" cy="0"/>
        </a:xfrm>
      </p:grpSpPr>
      <p:sp>
        <p:nvSpPr>
          <p:cNvPr id="503" name="Google Shape;503;p33"/>
          <p:cNvSpPr/>
          <p:nvPr/>
        </p:nvSpPr>
        <p:spPr>
          <a:xfrm>
            <a:off x="3513671" y="1651326"/>
            <a:ext cx="2116659" cy="1866594"/>
          </a:xfrm>
          <a:custGeom>
            <a:rect b="b" l="l" r="r" t="t"/>
            <a:pathLst>
              <a:path extrusionOk="0" h="2286001" w="2592253">
                <a:moveTo>
                  <a:pt x="0" y="0"/>
                </a:moveTo>
                <a:lnTo>
                  <a:pt x="2592253" y="0"/>
                </a:lnTo>
                <a:lnTo>
                  <a:pt x="2592253" y="2286001"/>
                </a:lnTo>
                <a:lnTo>
                  <a:pt x="0" y="2286001"/>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4" name="Google Shape;504;p33"/>
          <p:cNvSpPr/>
          <p:nvPr/>
        </p:nvSpPr>
        <p:spPr>
          <a:xfrm>
            <a:off x="1124738" y="2611508"/>
            <a:ext cx="2119167" cy="1868806"/>
          </a:xfrm>
          <a:custGeom>
            <a:rect b="b" l="l" r="r" t="t"/>
            <a:pathLst>
              <a:path extrusionOk="0" h="2286001" w="2592253">
                <a:moveTo>
                  <a:pt x="0" y="0"/>
                </a:moveTo>
                <a:lnTo>
                  <a:pt x="2592253" y="0"/>
                </a:lnTo>
                <a:lnTo>
                  <a:pt x="2592253" y="2286001"/>
                </a:lnTo>
                <a:lnTo>
                  <a:pt x="0" y="2286001"/>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5" name="Google Shape;505;p33"/>
          <p:cNvSpPr/>
          <p:nvPr/>
        </p:nvSpPr>
        <p:spPr>
          <a:xfrm>
            <a:off x="5902604" y="2611508"/>
            <a:ext cx="2116659" cy="1866593"/>
          </a:xfrm>
          <a:custGeom>
            <a:rect b="b" l="l" r="r" t="t"/>
            <a:pathLst>
              <a:path extrusionOk="0" h="2286001" w="2592253">
                <a:moveTo>
                  <a:pt x="0" y="0"/>
                </a:moveTo>
                <a:lnTo>
                  <a:pt x="2592253" y="0"/>
                </a:lnTo>
                <a:lnTo>
                  <a:pt x="2592253" y="2286001"/>
                </a:lnTo>
                <a:lnTo>
                  <a:pt x="0" y="2286001"/>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6" name="Google Shape;506;p33"/>
          <p:cNvSpPr/>
          <p:nvPr/>
        </p:nvSpPr>
        <p:spPr>
          <a:xfrm>
            <a:off x="3513671" y="1149330"/>
            <a:ext cx="2116659" cy="501996"/>
          </a:xfrm>
          <a:custGeom>
            <a:rect b="b" l="l" r="r" t="t"/>
            <a:pathLst>
              <a:path extrusionOk="0" h="614790" w="2592253">
                <a:moveTo>
                  <a:pt x="0" y="0"/>
                </a:moveTo>
                <a:lnTo>
                  <a:pt x="2592253" y="0"/>
                </a:lnTo>
                <a:lnTo>
                  <a:pt x="2592253" y="614790"/>
                </a:lnTo>
                <a:lnTo>
                  <a:pt x="0" y="614790"/>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7" name="Google Shape;507;p33"/>
          <p:cNvSpPr/>
          <p:nvPr/>
        </p:nvSpPr>
        <p:spPr>
          <a:xfrm>
            <a:off x="1124738" y="2109512"/>
            <a:ext cx="2119167" cy="502591"/>
          </a:xfrm>
          <a:custGeom>
            <a:rect b="b" l="l" r="r" t="t"/>
            <a:pathLst>
              <a:path extrusionOk="0" h="614790" w="2592253">
                <a:moveTo>
                  <a:pt x="0" y="0"/>
                </a:moveTo>
                <a:lnTo>
                  <a:pt x="2592253" y="0"/>
                </a:lnTo>
                <a:lnTo>
                  <a:pt x="2592253" y="614790"/>
                </a:lnTo>
                <a:lnTo>
                  <a:pt x="0" y="614790"/>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8" name="Google Shape;508;p33"/>
          <p:cNvSpPr/>
          <p:nvPr/>
        </p:nvSpPr>
        <p:spPr>
          <a:xfrm>
            <a:off x="5902604" y="2109512"/>
            <a:ext cx="2116659" cy="501996"/>
          </a:xfrm>
          <a:custGeom>
            <a:rect b="b" l="l" r="r" t="t"/>
            <a:pathLst>
              <a:path extrusionOk="0" h="614790" w="2592253">
                <a:moveTo>
                  <a:pt x="0" y="0"/>
                </a:moveTo>
                <a:lnTo>
                  <a:pt x="2592253" y="0"/>
                </a:lnTo>
                <a:lnTo>
                  <a:pt x="2592253" y="614790"/>
                </a:lnTo>
                <a:lnTo>
                  <a:pt x="0" y="614790"/>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09" name="Google Shape;509;p33"/>
          <p:cNvSpPr txBox="1"/>
          <p:nvPr/>
        </p:nvSpPr>
        <p:spPr>
          <a:xfrm>
            <a:off x="3707980" y="1921457"/>
            <a:ext cx="1728041" cy="830997"/>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Reassessing priorities and timelines to optimize productivity. </a:t>
            </a:r>
            <a:endParaRPr/>
          </a:p>
          <a:p>
            <a:pPr indent="-171450" lvl="0" marL="171450" marR="0" rtl="0" algn="l">
              <a:lnSpc>
                <a:spcPct val="100000"/>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A firm schedule ensures better allocation of time for critical tasks and reduces delays.</a:t>
            </a:r>
            <a:endParaRPr b="0" i="0" sz="900" u="none" cap="none" strike="noStrike">
              <a:solidFill>
                <a:schemeClr val="dk1"/>
              </a:solidFill>
              <a:latin typeface="Arial"/>
              <a:ea typeface="Arial"/>
              <a:cs typeface="Arial"/>
              <a:sym typeface="Arial"/>
            </a:endParaRPr>
          </a:p>
        </p:txBody>
      </p:sp>
      <p:sp>
        <p:nvSpPr>
          <p:cNvPr id="510" name="Google Shape;510;p33"/>
          <p:cNvSpPr txBox="1"/>
          <p:nvPr/>
        </p:nvSpPr>
        <p:spPr>
          <a:xfrm>
            <a:off x="3707980" y="1283354"/>
            <a:ext cx="1728041" cy="23698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Time Management</a:t>
            </a:r>
            <a:endParaRPr b="1" i="0" sz="700" u="none" cap="none" strike="noStrike">
              <a:solidFill>
                <a:srgbClr val="000000"/>
              </a:solidFill>
              <a:latin typeface="Arial"/>
              <a:ea typeface="Arial"/>
              <a:cs typeface="Arial"/>
              <a:sym typeface="Arial"/>
            </a:endParaRPr>
          </a:p>
        </p:txBody>
      </p:sp>
      <p:sp>
        <p:nvSpPr>
          <p:cNvPr id="511" name="Google Shape;511;p33"/>
          <p:cNvSpPr txBox="1"/>
          <p:nvPr/>
        </p:nvSpPr>
        <p:spPr>
          <a:xfrm>
            <a:off x="1319047" y="2881639"/>
            <a:ext cx="1728000" cy="1551194"/>
          </a:xfrm>
          <a:prstGeom prst="rect">
            <a:avLst/>
          </a:prstGeom>
          <a:noFill/>
          <a:ln>
            <a:noFill/>
          </a:ln>
        </p:spPr>
        <p:txBody>
          <a:bodyPr anchorCtr="0" anchor="t" bIns="0" lIns="0" spcFirstLastPara="1" rIns="0" wrap="square" tIns="0">
            <a:spAutoFit/>
          </a:bodyPr>
          <a:lstStyle/>
          <a:p>
            <a:pPr indent="-171450" lvl="0" marL="171450" marR="0" rtl="0" algn="l">
              <a:lnSpc>
                <a:spcPct val="140022"/>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Rebuilding the foundation with improved concepts and strategies. </a:t>
            </a:r>
            <a:endParaRPr/>
          </a:p>
          <a:p>
            <a:pPr indent="-171450" lvl="0" marL="171450" marR="0" rtl="0" algn="l">
              <a:lnSpc>
                <a:spcPct val="140022"/>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Revisiting the design process allows for addressing past issues, enhancing functionality, and ensuring a seamless outcome</a:t>
            </a:r>
            <a:endParaRPr b="0" i="0" sz="900" u="none" cap="none" strike="noStrike">
              <a:solidFill>
                <a:schemeClr val="dk1"/>
              </a:solidFill>
              <a:latin typeface="Arial"/>
              <a:ea typeface="Arial"/>
              <a:cs typeface="Arial"/>
              <a:sym typeface="Arial"/>
            </a:endParaRPr>
          </a:p>
        </p:txBody>
      </p:sp>
      <p:sp>
        <p:nvSpPr>
          <p:cNvPr id="512" name="Google Shape;512;p33"/>
          <p:cNvSpPr txBox="1"/>
          <p:nvPr/>
        </p:nvSpPr>
        <p:spPr>
          <a:xfrm>
            <a:off x="1319047" y="2243536"/>
            <a:ext cx="1728000" cy="23698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Design Implementation</a:t>
            </a:r>
            <a:endParaRPr b="1" i="0" sz="700" u="none" cap="none" strike="noStrike">
              <a:solidFill>
                <a:srgbClr val="000000"/>
              </a:solidFill>
              <a:latin typeface="Arial"/>
              <a:ea typeface="Arial"/>
              <a:cs typeface="Arial"/>
              <a:sym typeface="Arial"/>
            </a:endParaRPr>
          </a:p>
        </p:txBody>
      </p:sp>
      <p:sp>
        <p:nvSpPr>
          <p:cNvPr id="513" name="Google Shape;513;p33"/>
          <p:cNvSpPr txBox="1"/>
          <p:nvPr/>
        </p:nvSpPr>
        <p:spPr>
          <a:xfrm>
            <a:off x="6096912" y="2881639"/>
            <a:ext cx="1728041" cy="1163395"/>
          </a:xfrm>
          <a:prstGeom prst="rect">
            <a:avLst/>
          </a:prstGeom>
          <a:noFill/>
          <a:ln>
            <a:noFill/>
          </a:ln>
        </p:spPr>
        <p:txBody>
          <a:bodyPr anchorCtr="0" anchor="t" bIns="0" lIns="0" spcFirstLastPara="1" rIns="0" wrap="square" tIns="0">
            <a:spAutoFit/>
          </a:bodyPr>
          <a:lstStyle/>
          <a:p>
            <a:pPr indent="-171450" lvl="0" marL="171450" marR="0" rtl="0" algn="l">
              <a:lnSpc>
                <a:spcPct val="140022"/>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Engaging industry professionals and companies for guidance and resources. </a:t>
            </a:r>
            <a:endParaRPr/>
          </a:p>
          <a:p>
            <a:pPr indent="-171450" lvl="0" marL="171450" marR="0" rtl="0" algn="l">
              <a:lnSpc>
                <a:spcPct val="140022"/>
              </a:lnSpc>
              <a:spcBef>
                <a:spcPts val="0"/>
              </a:spcBef>
              <a:spcAft>
                <a:spcPts val="0"/>
              </a:spcAft>
              <a:buClr>
                <a:srgbClr val="FAD224"/>
              </a:buClr>
              <a:buSzPts val="900"/>
              <a:buFont typeface="Noto Sans Symbols"/>
              <a:buChar char="❑"/>
            </a:pPr>
            <a:r>
              <a:rPr b="0" i="0" lang="en" sz="900" u="none" cap="none" strike="noStrike">
                <a:solidFill>
                  <a:schemeClr val="dk1"/>
                </a:solidFill>
                <a:latin typeface="Arial"/>
                <a:ea typeface="Arial"/>
                <a:cs typeface="Arial"/>
                <a:sym typeface="Arial"/>
              </a:rPr>
              <a:t>Leverage external expertise to strengthen the project's development.</a:t>
            </a:r>
            <a:endParaRPr b="0" i="0" sz="900" u="none" cap="none" strike="noStrike">
              <a:solidFill>
                <a:schemeClr val="dk1"/>
              </a:solidFill>
              <a:latin typeface="Arial"/>
              <a:ea typeface="Arial"/>
              <a:cs typeface="Arial"/>
              <a:sym typeface="Arial"/>
            </a:endParaRPr>
          </a:p>
        </p:txBody>
      </p:sp>
      <p:sp>
        <p:nvSpPr>
          <p:cNvPr id="514" name="Google Shape;514;p33"/>
          <p:cNvSpPr txBox="1"/>
          <p:nvPr/>
        </p:nvSpPr>
        <p:spPr>
          <a:xfrm>
            <a:off x="6096912" y="2243536"/>
            <a:ext cx="1728041" cy="236988"/>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Outreach</a:t>
            </a:r>
            <a:endParaRPr b="1" i="0" sz="700" u="none" cap="none" strike="noStrike">
              <a:solidFill>
                <a:srgbClr val="000000"/>
              </a:solidFill>
              <a:latin typeface="Arial"/>
              <a:ea typeface="Arial"/>
              <a:cs typeface="Arial"/>
              <a:sym typeface="Arial"/>
            </a:endParaRPr>
          </a:p>
        </p:txBody>
      </p:sp>
      <p:sp>
        <p:nvSpPr>
          <p:cNvPr id="515" name="Google Shape;515;p33"/>
          <p:cNvSpPr txBox="1"/>
          <p:nvPr/>
        </p:nvSpPr>
        <p:spPr>
          <a:xfrm>
            <a:off x="1192470" y="427672"/>
            <a:ext cx="6759060" cy="632033"/>
          </a:xfrm>
          <a:prstGeom prst="rect">
            <a:avLst/>
          </a:prstGeom>
          <a:noFill/>
          <a:ln>
            <a:noFill/>
          </a:ln>
        </p:spPr>
        <p:txBody>
          <a:bodyPr anchorCtr="0" anchor="t" bIns="0" lIns="0" spcFirstLastPara="1" rIns="0" wrap="square" tIns="0">
            <a:spAutoFit/>
          </a:bodyPr>
          <a:lstStyle/>
          <a:p>
            <a:pPr indent="0" lvl="0" marL="0" marR="0" rtl="0" algn="ctr">
              <a:lnSpc>
                <a:spcPct val="111009"/>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Starting Over</a:t>
            </a:r>
            <a:endParaRPr b="0" i="0" sz="700" u="none" cap="none" strike="noStrike">
              <a:solidFill>
                <a:srgbClr val="000000"/>
              </a:solidFill>
              <a:latin typeface="Arial"/>
              <a:ea typeface="Arial"/>
              <a:cs typeface="Arial"/>
              <a:sym typeface="Arial"/>
            </a:endParaRPr>
          </a:p>
        </p:txBody>
      </p:sp>
      <p:sp>
        <p:nvSpPr>
          <p:cNvPr id="516" name="Google Shape;51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520" name="Shape 520"/>
        <p:cNvGrpSpPr/>
        <p:nvPr/>
      </p:nvGrpSpPr>
      <p:grpSpPr>
        <a:xfrm>
          <a:off x="0" y="0"/>
          <a:ext cx="0" cy="0"/>
          <a:chOff x="0" y="0"/>
          <a:chExt cx="0" cy="0"/>
        </a:xfrm>
      </p:grpSpPr>
      <p:sp>
        <p:nvSpPr>
          <p:cNvPr id="521" name="Google Shape;521;p34"/>
          <p:cNvSpPr/>
          <p:nvPr/>
        </p:nvSpPr>
        <p:spPr>
          <a:xfrm>
            <a:off x="0" y="0"/>
            <a:ext cx="2804539" cy="5143500"/>
          </a:xfrm>
          <a:custGeom>
            <a:rect b="b" l="l" r="r" t="t"/>
            <a:pathLst>
              <a:path extrusionOk="0" h="6299201" w="3537019">
                <a:moveTo>
                  <a:pt x="0" y="0"/>
                </a:moveTo>
                <a:lnTo>
                  <a:pt x="3537019" y="0"/>
                </a:lnTo>
                <a:lnTo>
                  <a:pt x="3537019" y="6299201"/>
                </a:lnTo>
                <a:lnTo>
                  <a:pt x="0" y="6299201"/>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22" name="Google Shape;522;p34"/>
          <p:cNvSpPr txBox="1"/>
          <p:nvPr/>
        </p:nvSpPr>
        <p:spPr>
          <a:xfrm>
            <a:off x="157886" y="2128503"/>
            <a:ext cx="2488800" cy="886500"/>
          </a:xfrm>
          <a:prstGeom prst="rect">
            <a:avLst/>
          </a:prstGeom>
          <a:noFill/>
          <a:ln>
            <a:noFill/>
          </a:ln>
        </p:spPr>
        <p:txBody>
          <a:bodyPr anchorCtr="0" anchor="t" bIns="0" lIns="0" spcFirstLastPara="1" rIns="0" wrap="square" tIns="0">
            <a:spAutoFit/>
          </a:bodyPr>
          <a:lstStyle/>
          <a:p>
            <a:pPr indent="0" lvl="0" marL="0" marR="0" rtl="0" algn="just">
              <a:lnSpc>
                <a:spcPct val="139958"/>
              </a:lnSpc>
              <a:spcBef>
                <a:spcPts val="0"/>
              </a:spcBef>
              <a:spcAft>
                <a:spcPts val="0"/>
              </a:spcAft>
              <a:buClr>
                <a:srgbClr val="000000"/>
              </a:buClr>
              <a:buSzPts val="2400"/>
              <a:buFont typeface="Arial"/>
              <a:buNone/>
            </a:pPr>
            <a:r>
              <a:rPr b="1" i="0" lang="en" sz="2400" u="none" cap="none" strike="noStrike">
                <a:solidFill>
                  <a:srgbClr val="FAD224"/>
                </a:solidFill>
                <a:latin typeface="Arial"/>
                <a:ea typeface="Arial"/>
                <a:cs typeface="Arial"/>
                <a:sym typeface="Arial"/>
              </a:rPr>
              <a:t>Product Enhancements</a:t>
            </a:r>
            <a:endParaRPr b="0" i="0" sz="1100" u="none" cap="none" strike="noStrike">
              <a:solidFill>
                <a:srgbClr val="FAD224"/>
              </a:solidFill>
              <a:latin typeface="Arial"/>
              <a:ea typeface="Arial"/>
              <a:cs typeface="Arial"/>
              <a:sym typeface="Arial"/>
            </a:endParaRPr>
          </a:p>
        </p:txBody>
      </p:sp>
      <p:grpSp>
        <p:nvGrpSpPr>
          <p:cNvPr id="523" name="Google Shape;523;p34"/>
          <p:cNvGrpSpPr/>
          <p:nvPr/>
        </p:nvGrpSpPr>
        <p:grpSpPr>
          <a:xfrm>
            <a:off x="3853150" y="1113807"/>
            <a:ext cx="2175304" cy="1154025"/>
            <a:chOff x="0" y="-66675"/>
            <a:chExt cx="3491100" cy="1892465"/>
          </a:xfrm>
        </p:grpSpPr>
        <p:sp>
          <p:nvSpPr>
            <p:cNvPr id="524" name="Google Shape;524;p34"/>
            <p:cNvSpPr txBox="1"/>
            <p:nvPr/>
          </p:nvSpPr>
          <p:spPr>
            <a:xfrm>
              <a:off x="233288" y="-66675"/>
              <a:ext cx="3257700" cy="32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900"/>
                <a:buFont typeface="Arial"/>
                <a:buNone/>
              </a:pPr>
              <a:r>
                <a:rPr b="1" i="0" lang="en" sz="1300" u="none" cap="none" strike="noStrike">
                  <a:solidFill>
                    <a:srgbClr val="292727"/>
                  </a:solidFill>
                  <a:latin typeface="Arial"/>
                  <a:ea typeface="Arial"/>
                  <a:cs typeface="Arial"/>
                  <a:sym typeface="Arial"/>
                </a:rPr>
                <a:t>Servo Motor</a:t>
              </a:r>
              <a:endParaRPr b="0" i="0" sz="1100" u="none" cap="none" strike="noStrike">
                <a:solidFill>
                  <a:srgbClr val="000000"/>
                </a:solidFill>
                <a:latin typeface="Arial"/>
                <a:ea typeface="Arial"/>
                <a:cs typeface="Arial"/>
                <a:sym typeface="Arial"/>
              </a:endParaRPr>
            </a:p>
          </p:txBody>
        </p:sp>
        <p:sp>
          <p:nvSpPr>
            <p:cNvPr id="525" name="Google Shape;525;p34"/>
            <p:cNvSpPr txBox="1"/>
            <p:nvPr/>
          </p:nvSpPr>
          <p:spPr>
            <a:xfrm>
              <a:off x="0" y="513290"/>
              <a:ext cx="3491100" cy="1312500"/>
            </a:xfrm>
            <a:prstGeom prst="rect">
              <a:avLst/>
            </a:prstGeom>
            <a:noFill/>
            <a:ln>
              <a:noFill/>
            </a:ln>
          </p:spPr>
          <p:txBody>
            <a:bodyPr anchorCtr="0" anchor="t" bIns="0" lIns="0" spcFirstLastPara="1" rIns="0" wrap="square" tIns="0">
              <a:spAutoFit/>
            </a:bodyPr>
            <a:lstStyle/>
            <a:p>
              <a:pPr indent="0" lvl="0" marL="114300" marR="0" rtl="0" algn="l">
                <a:lnSpc>
                  <a:spcPct val="150000"/>
                </a:lnSpc>
                <a:spcBef>
                  <a:spcPts val="0"/>
                </a:spcBef>
                <a:spcAft>
                  <a:spcPts val="0"/>
                </a:spcAft>
                <a:buNone/>
              </a:pPr>
              <a:r>
                <a:rPr b="0" i="0" lang="en" sz="1300" u="none" cap="none" strike="noStrike">
                  <a:solidFill>
                    <a:schemeClr val="lt1"/>
                  </a:solidFill>
                  <a:latin typeface="Arial"/>
                  <a:ea typeface="Arial"/>
                  <a:cs typeface="Arial"/>
                  <a:sym typeface="Arial"/>
                </a:rPr>
                <a:t>Using alternatives like servo motors as they are more precise.</a:t>
              </a:r>
              <a:endParaRPr sz="1300"/>
            </a:p>
          </p:txBody>
        </p:sp>
      </p:grpSp>
      <p:grpSp>
        <p:nvGrpSpPr>
          <p:cNvPr id="526" name="Google Shape;526;p34"/>
          <p:cNvGrpSpPr/>
          <p:nvPr/>
        </p:nvGrpSpPr>
        <p:grpSpPr>
          <a:xfrm>
            <a:off x="6394216" y="1113807"/>
            <a:ext cx="1932856" cy="1114144"/>
            <a:chOff x="0" y="-66675"/>
            <a:chExt cx="3102000" cy="1827065"/>
          </a:xfrm>
        </p:grpSpPr>
        <p:sp>
          <p:nvSpPr>
            <p:cNvPr id="527" name="Google Shape;527;p34"/>
            <p:cNvSpPr txBox="1"/>
            <p:nvPr/>
          </p:nvSpPr>
          <p:spPr>
            <a:xfrm>
              <a:off x="0" y="-66675"/>
              <a:ext cx="3102000" cy="328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900"/>
                <a:buFont typeface="Arial"/>
                <a:buNone/>
              </a:pPr>
              <a:r>
                <a:rPr b="1" i="0" lang="en" sz="1300" u="none" cap="none" strike="noStrike">
                  <a:solidFill>
                    <a:srgbClr val="292727"/>
                  </a:solidFill>
                  <a:latin typeface="Arial"/>
                  <a:ea typeface="Arial"/>
                  <a:cs typeface="Arial"/>
                  <a:sym typeface="Arial"/>
                </a:rPr>
                <a:t>Housing Unit</a:t>
              </a:r>
              <a:endParaRPr b="0" i="0" sz="1100" u="none" cap="none" strike="noStrike">
                <a:solidFill>
                  <a:srgbClr val="000000"/>
                </a:solidFill>
                <a:latin typeface="Arial"/>
                <a:ea typeface="Arial"/>
                <a:cs typeface="Arial"/>
                <a:sym typeface="Arial"/>
              </a:endParaRPr>
            </a:p>
          </p:txBody>
        </p:sp>
        <p:sp>
          <p:nvSpPr>
            <p:cNvPr id="528" name="Google Shape;528;p34"/>
            <p:cNvSpPr txBox="1"/>
            <p:nvPr/>
          </p:nvSpPr>
          <p:spPr>
            <a:xfrm>
              <a:off x="0" y="513290"/>
              <a:ext cx="3102000" cy="12471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b="0" i="0" lang="en" sz="1300" u="none" cap="none" strike="noStrike">
                  <a:solidFill>
                    <a:srgbClr val="292727"/>
                  </a:solidFill>
                  <a:latin typeface="Arial"/>
                  <a:ea typeface="Arial"/>
                  <a:cs typeface="Arial"/>
                  <a:sym typeface="Arial"/>
                </a:rPr>
                <a:t>Redesign the housing to align with modern vehicle interiors.</a:t>
              </a:r>
              <a:endParaRPr b="0" i="0" sz="1100" u="none" cap="none" strike="noStrike">
                <a:solidFill>
                  <a:srgbClr val="000000"/>
                </a:solidFill>
                <a:latin typeface="Arial"/>
                <a:ea typeface="Arial"/>
                <a:cs typeface="Arial"/>
                <a:sym typeface="Arial"/>
              </a:endParaRPr>
            </a:p>
          </p:txBody>
        </p:sp>
      </p:grpSp>
      <p:grpSp>
        <p:nvGrpSpPr>
          <p:cNvPr id="529" name="Google Shape;529;p34"/>
          <p:cNvGrpSpPr/>
          <p:nvPr/>
        </p:nvGrpSpPr>
        <p:grpSpPr>
          <a:xfrm>
            <a:off x="3853157" y="3687337"/>
            <a:ext cx="1959844" cy="792097"/>
            <a:chOff x="0" y="-66675"/>
            <a:chExt cx="3102000" cy="1190765"/>
          </a:xfrm>
        </p:grpSpPr>
        <p:sp>
          <p:nvSpPr>
            <p:cNvPr id="530" name="Google Shape;530;p34"/>
            <p:cNvSpPr txBox="1"/>
            <p:nvPr/>
          </p:nvSpPr>
          <p:spPr>
            <a:xfrm>
              <a:off x="0" y="-66675"/>
              <a:ext cx="3102000" cy="25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900"/>
                <a:buFont typeface="Arial"/>
                <a:buNone/>
              </a:pPr>
              <a:r>
                <a:rPr b="1" i="0" lang="en" sz="1100" u="none" cap="none" strike="noStrike">
                  <a:solidFill>
                    <a:srgbClr val="292727"/>
                  </a:solidFill>
                  <a:latin typeface="Arial"/>
                  <a:ea typeface="Arial"/>
                  <a:cs typeface="Arial"/>
                  <a:sym typeface="Arial"/>
                </a:rPr>
                <a:t>Expanded Motion</a:t>
              </a:r>
              <a:endParaRPr b="0" i="0" sz="900" u="none" cap="none" strike="noStrike">
                <a:solidFill>
                  <a:srgbClr val="000000"/>
                </a:solidFill>
                <a:latin typeface="Arial"/>
                <a:ea typeface="Arial"/>
                <a:cs typeface="Arial"/>
                <a:sym typeface="Arial"/>
              </a:endParaRPr>
            </a:p>
          </p:txBody>
        </p:sp>
        <p:sp>
          <p:nvSpPr>
            <p:cNvPr id="531" name="Google Shape;531;p34"/>
            <p:cNvSpPr txBox="1"/>
            <p:nvPr/>
          </p:nvSpPr>
          <p:spPr>
            <a:xfrm>
              <a:off x="0" y="513290"/>
              <a:ext cx="3102000" cy="6108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b="0" i="0" lang="en" sz="1100" u="none" cap="none" strike="noStrike">
                  <a:solidFill>
                    <a:srgbClr val="292727"/>
                  </a:solidFill>
                  <a:latin typeface="Arial"/>
                  <a:ea typeface="Arial"/>
                  <a:cs typeface="Arial"/>
                  <a:sym typeface="Arial"/>
                </a:rPr>
                <a:t>Add a third motor for full north hemispherical rotation.</a:t>
              </a:r>
              <a:endParaRPr b="0" i="0" sz="900" u="none" cap="none" strike="noStrike">
                <a:solidFill>
                  <a:srgbClr val="000000"/>
                </a:solidFill>
                <a:latin typeface="Arial"/>
                <a:ea typeface="Arial"/>
                <a:cs typeface="Arial"/>
                <a:sym typeface="Arial"/>
              </a:endParaRPr>
            </a:p>
          </p:txBody>
        </p:sp>
      </p:grpSp>
      <p:sp>
        <p:nvSpPr>
          <p:cNvPr id="532" name="Google Shape;532;p34"/>
          <p:cNvSpPr/>
          <p:nvPr/>
        </p:nvSpPr>
        <p:spPr>
          <a:xfrm>
            <a:off x="6615260" y="168672"/>
            <a:ext cx="809275" cy="761964"/>
          </a:xfrm>
          <a:custGeom>
            <a:rect b="b" l="l" r="r" t="t"/>
            <a:pathLst>
              <a:path extrusionOk="0" h="937802" w="975030">
                <a:moveTo>
                  <a:pt x="0" y="0"/>
                </a:moveTo>
                <a:lnTo>
                  <a:pt x="975030" y="0"/>
                </a:lnTo>
                <a:lnTo>
                  <a:pt x="975030" y="937801"/>
                </a:lnTo>
                <a:lnTo>
                  <a:pt x="0" y="937801"/>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33" name="Google Shape;533;p34"/>
          <p:cNvSpPr/>
          <p:nvPr/>
        </p:nvSpPr>
        <p:spPr>
          <a:xfrm>
            <a:off x="3853150" y="0"/>
            <a:ext cx="1677194" cy="1011594"/>
          </a:xfrm>
          <a:custGeom>
            <a:rect b="b" l="l" r="r" t="t"/>
            <a:pathLst>
              <a:path extrusionOk="0" h="975030" w="765842">
                <a:moveTo>
                  <a:pt x="0" y="0"/>
                </a:moveTo>
                <a:lnTo>
                  <a:pt x="765842" y="0"/>
                </a:lnTo>
                <a:lnTo>
                  <a:pt x="765842" y="975030"/>
                </a:lnTo>
                <a:lnTo>
                  <a:pt x="0" y="9750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534" name="Google Shape;534;p34"/>
          <p:cNvGrpSpPr/>
          <p:nvPr/>
        </p:nvGrpSpPr>
        <p:grpSpPr>
          <a:xfrm>
            <a:off x="6366744" y="3687337"/>
            <a:ext cx="1959844" cy="1029174"/>
            <a:chOff x="0" y="-66675"/>
            <a:chExt cx="3102000" cy="1547165"/>
          </a:xfrm>
        </p:grpSpPr>
        <p:sp>
          <p:nvSpPr>
            <p:cNvPr id="535" name="Google Shape;535;p34"/>
            <p:cNvSpPr txBox="1"/>
            <p:nvPr/>
          </p:nvSpPr>
          <p:spPr>
            <a:xfrm>
              <a:off x="0" y="-66675"/>
              <a:ext cx="3102000" cy="254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900"/>
                <a:buFont typeface="Arial"/>
                <a:buNone/>
              </a:pPr>
              <a:r>
                <a:rPr b="1" i="0" lang="en" sz="1100" u="none" cap="none" strike="noStrike">
                  <a:solidFill>
                    <a:srgbClr val="292727"/>
                  </a:solidFill>
                  <a:latin typeface="Arial"/>
                  <a:ea typeface="Arial"/>
                  <a:cs typeface="Arial"/>
                  <a:sym typeface="Arial"/>
                </a:rPr>
                <a:t>Improved Ventilation</a:t>
              </a:r>
              <a:endParaRPr b="0" i="0" sz="900" u="none" cap="none" strike="noStrike">
                <a:solidFill>
                  <a:srgbClr val="000000"/>
                </a:solidFill>
                <a:latin typeface="Arial"/>
                <a:ea typeface="Arial"/>
                <a:cs typeface="Arial"/>
                <a:sym typeface="Arial"/>
              </a:endParaRPr>
            </a:p>
          </p:txBody>
        </p:sp>
        <p:sp>
          <p:nvSpPr>
            <p:cNvPr id="536" name="Google Shape;536;p34"/>
            <p:cNvSpPr txBox="1"/>
            <p:nvPr/>
          </p:nvSpPr>
          <p:spPr>
            <a:xfrm>
              <a:off x="0" y="513290"/>
              <a:ext cx="3102000" cy="9672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Clr>
                  <a:srgbClr val="000000"/>
                </a:buClr>
                <a:buSzPts val="900"/>
                <a:buFont typeface="Arial"/>
                <a:buNone/>
              </a:pPr>
              <a:r>
                <a:rPr b="0" i="0" lang="en" sz="1100" u="none" cap="none" strike="noStrike">
                  <a:solidFill>
                    <a:srgbClr val="292727"/>
                  </a:solidFill>
                  <a:latin typeface="Arial"/>
                  <a:ea typeface="Arial"/>
                  <a:cs typeface="Arial"/>
                  <a:sym typeface="Arial"/>
                </a:rPr>
                <a:t>Add ventilation to manage motor heat and ensure durability.</a:t>
              </a:r>
              <a:endParaRPr b="0" i="0" sz="900" u="none" cap="none" strike="noStrike">
                <a:solidFill>
                  <a:srgbClr val="000000"/>
                </a:solidFill>
                <a:latin typeface="Arial"/>
                <a:ea typeface="Arial"/>
                <a:cs typeface="Arial"/>
                <a:sym typeface="Arial"/>
              </a:endParaRPr>
            </a:p>
          </p:txBody>
        </p:sp>
      </p:grpSp>
      <p:sp>
        <p:nvSpPr>
          <p:cNvPr id="537" name="Google Shape;537;p34"/>
          <p:cNvSpPr/>
          <p:nvPr/>
        </p:nvSpPr>
        <p:spPr>
          <a:xfrm>
            <a:off x="6784146" y="2472475"/>
            <a:ext cx="823900" cy="859763"/>
          </a:xfrm>
          <a:custGeom>
            <a:rect b="b" l="l" r="r" t="t"/>
            <a:pathLst>
              <a:path extrusionOk="0" h="971484" w="975030">
                <a:moveTo>
                  <a:pt x="0" y="0"/>
                </a:moveTo>
                <a:lnTo>
                  <a:pt x="975030" y="0"/>
                </a:lnTo>
                <a:lnTo>
                  <a:pt x="975030" y="971484"/>
                </a:lnTo>
                <a:lnTo>
                  <a:pt x="0" y="971484"/>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nvGrpSpPr>
          <p:cNvPr id="538" name="Google Shape;538;p34"/>
          <p:cNvGrpSpPr/>
          <p:nvPr/>
        </p:nvGrpSpPr>
        <p:grpSpPr>
          <a:xfrm>
            <a:off x="3794925" y="2623534"/>
            <a:ext cx="1828714" cy="1063896"/>
            <a:chOff x="6032083" y="717432"/>
            <a:chExt cx="1085290" cy="599851"/>
          </a:xfrm>
        </p:grpSpPr>
        <p:sp>
          <p:nvSpPr>
            <p:cNvPr id="539" name="Google Shape;539;p34"/>
            <p:cNvSpPr/>
            <p:nvPr/>
          </p:nvSpPr>
          <p:spPr>
            <a:xfrm>
              <a:off x="6574728" y="717432"/>
              <a:ext cx="542645" cy="333659"/>
            </a:xfrm>
            <a:custGeom>
              <a:rect b="b" l="l" r="r" t="t"/>
              <a:pathLst>
                <a:path extrusionOk="0" h="975030" w="765842">
                  <a:moveTo>
                    <a:pt x="0" y="0"/>
                  </a:moveTo>
                  <a:lnTo>
                    <a:pt x="765842" y="0"/>
                  </a:lnTo>
                  <a:lnTo>
                    <a:pt x="765842" y="975030"/>
                  </a:lnTo>
                  <a:lnTo>
                    <a:pt x="0" y="9750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40" name="Google Shape;540;p34"/>
            <p:cNvSpPr/>
            <p:nvPr/>
          </p:nvSpPr>
          <p:spPr>
            <a:xfrm>
              <a:off x="6032083" y="717433"/>
              <a:ext cx="542645" cy="333659"/>
            </a:xfrm>
            <a:custGeom>
              <a:rect b="b" l="l" r="r" t="t"/>
              <a:pathLst>
                <a:path extrusionOk="0" h="975030" w="765842">
                  <a:moveTo>
                    <a:pt x="0" y="0"/>
                  </a:moveTo>
                  <a:lnTo>
                    <a:pt x="765842" y="0"/>
                  </a:lnTo>
                  <a:lnTo>
                    <a:pt x="765842" y="975030"/>
                  </a:lnTo>
                  <a:lnTo>
                    <a:pt x="0" y="9750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41" name="Google Shape;541;p34"/>
            <p:cNvSpPr/>
            <p:nvPr/>
          </p:nvSpPr>
          <p:spPr>
            <a:xfrm>
              <a:off x="6281616" y="983624"/>
              <a:ext cx="542645" cy="333659"/>
            </a:xfrm>
            <a:custGeom>
              <a:rect b="b" l="l" r="r" t="t"/>
              <a:pathLst>
                <a:path extrusionOk="0" h="975030" w="765842">
                  <a:moveTo>
                    <a:pt x="0" y="0"/>
                  </a:moveTo>
                  <a:lnTo>
                    <a:pt x="765842" y="0"/>
                  </a:lnTo>
                  <a:lnTo>
                    <a:pt x="765842" y="975030"/>
                  </a:lnTo>
                  <a:lnTo>
                    <a:pt x="0" y="97503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grpSp>
      <p:sp>
        <p:nvSpPr>
          <p:cNvPr id="542" name="Google Shape;54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546" name="Shape 546"/>
        <p:cNvGrpSpPr/>
        <p:nvPr/>
      </p:nvGrpSpPr>
      <p:grpSpPr>
        <a:xfrm>
          <a:off x="0" y="0"/>
          <a:ext cx="0" cy="0"/>
          <a:chOff x="0" y="0"/>
          <a:chExt cx="0" cy="0"/>
        </a:xfrm>
      </p:grpSpPr>
      <p:sp>
        <p:nvSpPr>
          <p:cNvPr id="547" name="Google Shape;547;g31a9bdfcb67_0_2"/>
          <p:cNvSpPr txBox="1"/>
          <p:nvPr/>
        </p:nvSpPr>
        <p:spPr>
          <a:xfrm>
            <a:off x="351629" y="629988"/>
            <a:ext cx="8457900" cy="4311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Clr>
                <a:srgbClr val="000000"/>
              </a:buClr>
              <a:buSzPts val="2800"/>
              <a:buFont typeface="Arial"/>
              <a:buNone/>
            </a:pPr>
            <a:r>
              <a:rPr lang="en" sz="2800">
                <a:latin typeface="Poppins SemiBold"/>
                <a:ea typeface="Poppins SemiBold"/>
                <a:cs typeface="Poppins SemiBold"/>
                <a:sym typeface="Poppins SemiBold"/>
              </a:rPr>
              <a:t>Acknowledgments</a:t>
            </a:r>
            <a:endParaRPr b="0" i="0" sz="1050" u="none" cap="none" strike="noStrike">
              <a:solidFill>
                <a:srgbClr val="000000"/>
              </a:solidFill>
              <a:latin typeface="Poppins SemiBold"/>
              <a:ea typeface="Poppins SemiBold"/>
              <a:cs typeface="Poppins SemiBold"/>
              <a:sym typeface="Poppins SemiBold"/>
            </a:endParaRPr>
          </a:p>
        </p:txBody>
      </p:sp>
      <p:sp>
        <p:nvSpPr>
          <p:cNvPr id="548" name="Google Shape;548;g31a9bdfcb67_0_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
        <p:nvSpPr>
          <p:cNvPr id="549" name="Google Shape;549;g31a9bdfcb67_0_2"/>
          <p:cNvSpPr/>
          <p:nvPr/>
        </p:nvSpPr>
        <p:spPr>
          <a:xfrm>
            <a:off x="0" y="0"/>
            <a:ext cx="9144000" cy="545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g31a9bdfcb67_0_2"/>
          <p:cNvSpPr txBox="1"/>
          <p:nvPr/>
        </p:nvSpPr>
        <p:spPr>
          <a:xfrm>
            <a:off x="402550" y="1216550"/>
            <a:ext cx="4860600" cy="236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p>
          <a:p>
            <a:pPr indent="0" lvl="0" marL="0" rtl="0" algn="l">
              <a:spcBef>
                <a:spcPts val="0"/>
              </a:spcBef>
              <a:spcAft>
                <a:spcPts val="0"/>
              </a:spcAft>
              <a:buNone/>
            </a:pPr>
            <a:r>
              <a:rPr b="1" lang="en" sz="1200"/>
              <a:t>Alex Blinder</a:t>
            </a:r>
            <a:endParaRPr b="1" sz="1200"/>
          </a:p>
          <a:p>
            <a:pPr indent="-304800" lvl="0" marL="457200" rtl="0" algn="l">
              <a:lnSpc>
                <a:spcPct val="115000"/>
              </a:lnSpc>
              <a:spcBef>
                <a:spcPts val="1200"/>
              </a:spcBef>
              <a:spcAft>
                <a:spcPts val="0"/>
              </a:spcAft>
              <a:buSzPts val="1200"/>
              <a:buChar char="❏"/>
            </a:pPr>
            <a:r>
              <a:rPr lang="en" sz="1200"/>
              <a:t>Provided valuable guidance on how to approach this project.</a:t>
            </a:r>
            <a:endParaRPr sz="1200"/>
          </a:p>
          <a:p>
            <a:pPr indent="0" lvl="0" marL="0" rtl="0" algn="l">
              <a:spcBef>
                <a:spcPts val="1200"/>
              </a:spcBef>
              <a:spcAft>
                <a:spcPts val="0"/>
              </a:spcAft>
              <a:buNone/>
            </a:pPr>
            <a:r>
              <a:rPr b="1" lang="en" sz="1200"/>
              <a:t>Zoe Mooneyhan (Research and instruction librarian)</a:t>
            </a:r>
            <a:endParaRPr b="1" sz="1200"/>
          </a:p>
          <a:p>
            <a:pPr indent="0" lvl="0" marL="0" rtl="0" algn="l">
              <a:spcBef>
                <a:spcPts val="0"/>
              </a:spcBef>
              <a:spcAft>
                <a:spcPts val="0"/>
              </a:spcAft>
              <a:buNone/>
            </a:pPr>
            <a:r>
              <a:t/>
            </a:r>
            <a:endParaRPr b="1" sz="1200"/>
          </a:p>
          <a:p>
            <a:pPr indent="-304800" lvl="0" marL="457200" rtl="0" algn="l">
              <a:spcBef>
                <a:spcPts val="0"/>
              </a:spcBef>
              <a:spcAft>
                <a:spcPts val="0"/>
              </a:spcAft>
              <a:buSzPts val="1200"/>
              <a:buChar char="❏"/>
            </a:pPr>
            <a:r>
              <a:rPr lang="en" sz="1200"/>
              <a:t>Helped us find resources from the library.</a:t>
            </a:r>
            <a:endParaRPr sz="1200"/>
          </a:p>
          <a:p>
            <a:pPr indent="0" lvl="0" marL="457200" rtl="0" algn="l">
              <a:lnSpc>
                <a:spcPct val="115000"/>
              </a:lnSpc>
              <a:spcBef>
                <a:spcPts val="1200"/>
              </a:spcBef>
              <a:spcAft>
                <a:spcPts val="0"/>
              </a:spcAft>
              <a:buNone/>
            </a:pPr>
            <a:r>
              <a:t/>
            </a:r>
            <a:endParaRPr sz="1200"/>
          </a:p>
          <a:p>
            <a:pPr indent="0" lvl="0" marL="0" rtl="0" algn="l">
              <a:spcBef>
                <a:spcPts val="120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554" name="Shape 554"/>
        <p:cNvGrpSpPr/>
        <p:nvPr/>
      </p:nvGrpSpPr>
      <p:grpSpPr>
        <a:xfrm>
          <a:off x="0" y="0"/>
          <a:ext cx="0" cy="0"/>
          <a:chOff x="0" y="0"/>
          <a:chExt cx="0" cy="0"/>
        </a:xfrm>
      </p:grpSpPr>
      <p:sp>
        <p:nvSpPr>
          <p:cNvPr id="555" name="Google Shape;555;p35"/>
          <p:cNvSpPr txBox="1"/>
          <p:nvPr/>
        </p:nvSpPr>
        <p:spPr>
          <a:xfrm>
            <a:off x="509098" y="504825"/>
            <a:ext cx="8017064" cy="632033"/>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Questions?</a:t>
            </a:r>
            <a:endParaRPr b="0" i="0" sz="700" u="none" cap="none" strike="noStrike">
              <a:solidFill>
                <a:srgbClr val="000000"/>
              </a:solidFill>
              <a:latin typeface="Arial"/>
              <a:ea typeface="Arial"/>
              <a:cs typeface="Arial"/>
              <a:sym typeface="Arial"/>
            </a:endParaRPr>
          </a:p>
        </p:txBody>
      </p:sp>
      <p:sp>
        <p:nvSpPr>
          <p:cNvPr id="556" name="Google Shape;556;p35"/>
          <p:cNvSpPr/>
          <p:nvPr/>
        </p:nvSpPr>
        <p:spPr>
          <a:xfrm>
            <a:off x="3637753" y="2002851"/>
            <a:ext cx="1868493" cy="1861698"/>
          </a:xfrm>
          <a:custGeom>
            <a:rect b="b" l="l" r="r" t="t"/>
            <a:pathLst>
              <a:path extrusionOk="0" h="971484" w="975030">
                <a:moveTo>
                  <a:pt x="0" y="0"/>
                </a:moveTo>
                <a:lnTo>
                  <a:pt x="975030" y="0"/>
                </a:lnTo>
                <a:lnTo>
                  <a:pt x="975030" y="971485"/>
                </a:lnTo>
                <a:lnTo>
                  <a:pt x="0" y="971485"/>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57" name="Google Shape;55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61" name="Shape 561"/>
        <p:cNvGrpSpPr/>
        <p:nvPr/>
      </p:nvGrpSpPr>
      <p:grpSpPr>
        <a:xfrm>
          <a:off x="0" y="0"/>
          <a:ext cx="0" cy="0"/>
          <a:chOff x="0" y="0"/>
          <a:chExt cx="0" cy="0"/>
        </a:xfrm>
      </p:grpSpPr>
      <p:sp>
        <p:nvSpPr>
          <p:cNvPr id="562" name="Google Shape;562;p36"/>
          <p:cNvSpPr/>
          <p:nvPr/>
        </p:nvSpPr>
        <p:spPr>
          <a:xfrm>
            <a:off x="4378895" y="0"/>
            <a:ext cx="4765106" cy="1658148"/>
          </a:xfrm>
          <a:custGeom>
            <a:rect b="b" l="l" r="r" t="t"/>
            <a:pathLst>
              <a:path extrusionOk="0" h="2030720" w="5835784">
                <a:moveTo>
                  <a:pt x="0" y="0"/>
                </a:moveTo>
                <a:lnTo>
                  <a:pt x="5835784" y="0"/>
                </a:lnTo>
                <a:lnTo>
                  <a:pt x="5835784" y="2030720"/>
                </a:lnTo>
                <a:lnTo>
                  <a:pt x="0" y="2030720"/>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3" name="Google Shape;563;p36"/>
          <p:cNvSpPr/>
          <p:nvPr/>
        </p:nvSpPr>
        <p:spPr>
          <a:xfrm>
            <a:off x="7510721" y="1658149"/>
            <a:ext cx="1633279" cy="2754591"/>
          </a:xfrm>
          <a:custGeom>
            <a:rect b="b" l="l" r="r" t="t"/>
            <a:pathLst>
              <a:path extrusionOk="0" h="3373524" w="839627">
                <a:moveTo>
                  <a:pt x="0" y="0"/>
                </a:moveTo>
                <a:lnTo>
                  <a:pt x="839627" y="0"/>
                </a:lnTo>
                <a:lnTo>
                  <a:pt x="839627" y="3373524"/>
                </a:lnTo>
                <a:lnTo>
                  <a:pt x="0" y="3373524"/>
                </a:lnTo>
                <a:close/>
              </a:path>
            </a:pathLst>
          </a:custGeom>
          <a:solidFill>
            <a:srgbClr val="231F2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64" name="Google Shape;564;p36"/>
          <p:cNvSpPr txBox="1"/>
          <p:nvPr/>
        </p:nvSpPr>
        <p:spPr>
          <a:xfrm>
            <a:off x="280200" y="228174"/>
            <a:ext cx="4291800" cy="1201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i="0" lang="en" sz="3700" u="none" cap="none" strike="noStrike">
                <a:solidFill>
                  <a:srgbClr val="292727"/>
                </a:solidFill>
                <a:latin typeface="Poppins SemiBold"/>
                <a:ea typeface="Poppins SemiBold"/>
                <a:cs typeface="Poppins SemiBold"/>
                <a:sym typeface="Poppins SemiBold"/>
              </a:rPr>
              <a:t>Demonstration Time!</a:t>
            </a:r>
            <a:endParaRPr b="0" i="0" sz="700" u="none" cap="none" strike="noStrike">
              <a:solidFill>
                <a:srgbClr val="000000"/>
              </a:solidFill>
              <a:latin typeface="Arial"/>
              <a:ea typeface="Arial"/>
              <a:cs typeface="Arial"/>
              <a:sym typeface="Arial"/>
            </a:endParaRPr>
          </a:p>
        </p:txBody>
      </p:sp>
      <p:pic>
        <p:nvPicPr>
          <p:cNvPr descr="A black and white sign with white letters&#10;&#10;Description automatically generated" id="565" name="Google Shape;565;p36"/>
          <p:cNvPicPr preferRelativeResize="0"/>
          <p:nvPr/>
        </p:nvPicPr>
        <p:blipFill rotWithShape="1">
          <a:blip r:embed="rId3">
            <a:alphaModFix/>
          </a:blip>
          <a:srcRect b="0" l="0" r="0" t="0"/>
          <a:stretch/>
        </p:blipFill>
        <p:spPr>
          <a:xfrm>
            <a:off x="4378894" y="916747"/>
            <a:ext cx="3131827" cy="3495993"/>
          </a:xfrm>
          <a:prstGeom prst="rect">
            <a:avLst/>
          </a:prstGeom>
          <a:noFill/>
          <a:ln>
            <a:noFill/>
          </a:ln>
        </p:spPr>
      </p:pic>
      <p:sp>
        <p:nvSpPr>
          <p:cNvPr id="566" name="Google Shape;56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70" name="Shape 570"/>
        <p:cNvGrpSpPr/>
        <p:nvPr/>
      </p:nvGrpSpPr>
      <p:grpSpPr>
        <a:xfrm>
          <a:off x="0" y="0"/>
          <a:ext cx="0" cy="0"/>
          <a:chOff x="0" y="0"/>
          <a:chExt cx="0" cy="0"/>
        </a:xfrm>
      </p:grpSpPr>
      <p:sp>
        <p:nvSpPr>
          <p:cNvPr id="571" name="Google Shape;571;p37"/>
          <p:cNvSpPr/>
          <p:nvPr/>
        </p:nvSpPr>
        <p:spPr>
          <a:xfrm>
            <a:off x="0" y="0"/>
            <a:ext cx="9144000" cy="1257107"/>
          </a:xfrm>
          <a:custGeom>
            <a:rect b="b" l="l" r="r" t="t"/>
            <a:pathLst>
              <a:path extrusionOk="0" h="1539568" w="11198579">
                <a:moveTo>
                  <a:pt x="0" y="0"/>
                </a:moveTo>
                <a:lnTo>
                  <a:pt x="11198579" y="0"/>
                </a:lnTo>
                <a:lnTo>
                  <a:pt x="11198579" y="1539568"/>
                </a:lnTo>
                <a:lnTo>
                  <a:pt x="0" y="1539568"/>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72" name="Google Shape;572;p37"/>
          <p:cNvSpPr txBox="1"/>
          <p:nvPr/>
        </p:nvSpPr>
        <p:spPr>
          <a:xfrm>
            <a:off x="306447" y="1463933"/>
            <a:ext cx="8786700" cy="3226800"/>
          </a:xfrm>
          <a:prstGeom prst="rect">
            <a:avLst/>
          </a:prstGeom>
          <a:noFill/>
          <a:ln>
            <a:noFill/>
          </a:ln>
        </p:spPr>
        <p:txBody>
          <a:bodyPr anchorCtr="0" anchor="t" bIns="0" lIns="0" spcFirstLastPara="1" rIns="0" wrap="square" tIns="0">
            <a:spAutoFit/>
          </a:bodyPr>
          <a:lstStyle/>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Allied Market Research. (2024). </a:t>
            </a:r>
            <a:r>
              <a:rPr b="0" i="1" lang="en" sz="800" u="none" cap="none" strike="noStrike">
                <a:solidFill>
                  <a:schemeClr val="lt1"/>
                </a:solidFill>
                <a:latin typeface="Arial"/>
                <a:ea typeface="Arial"/>
                <a:cs typeface="Arial"/>
                <a:sym typeface="Arial"/>
              </a:rPr>
              <a:t>Car sharing market by service type, vehicle type, and application: Global opportunity analysis and industry forecast, 2023-2032</a:t>
            </a:r>
            <a:r>
              <a:rPr b="0" i="0" lang="en" sz="800" u="none" cap="none" strike="noStrike">
                <a:solidFill>
                  <a:schemeClr val="lt1"/>
                </a:solidFill>
                <a:latin typeface="Arial"/>
                <a:ea typeface="Arial"/>
                <a:cs typeface="Arial"/>
                <a:sym typeface="Arial"/>
              </a:rPr>
              <a:t>.</a:t>
            </a:r>
            <a:r>
              <a:rPr b="0" i="0" lang="en" sz="800" u="sng" cap="none" strike="noStrike">
                <a:solidFill>
                  <a:schemeClr val="lt1"/>
                </a:solidFill>
                <a:latin typeface="Arial"/>
                <a:ea typeface="Arial"/>
                <a:cs typeface="Arial"/>
                <a:sym typeface="Arial"/>
                <a:hlinkClick r:id="rId3">
                  <a:extLst>
                    <a:ext uri="{A12FA001-AC4F-418D-AE19-62706E023703}">
                      <ahyp:hlinkClr val="tx"/>
                    </a:ext>
                  </a:extLst>
                </a:hlinkClick>
              </a:rPr>
              <a:t> https://www.alliedmarketresearch.com/car-sharing-market-A07125</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National Household Travel Survey. (2022). </a:t>
            </a:r>
            <a:r>
              <a:rPr b="0" i="1" lang="en" sz="800" u="none" cap="none" strike="noStrike">
                <a:solidFill>
                  <a:schemeClr val="lt1"/>
                </a:solidFill>
                <a:latin typeface="Arial"/>
                <a:ea typeface="Arial"/>
                <a:cs typeface="Arial"/>
                <a:sym typeface="Arial"/>
              </a:rPr>
              <a:t>2022 National Household Travel Survey summary of travel trends</a:t>
            </a:r>
            <a:r>
              <a:rPr b="0" i="0" lang="en" sz="800" u="none" cap="none" strike="noStrike">
                <a:solidFill>
                  <a:schemeClr val="lt1"/>
                </a:solidFill>
                <a:latin typeface="Arial"/>
                <a:ea typeface="Arial"/>
                <a:cs typeface="Arial"/>
                <a:sym typeface="Arial"/>
              </a:rPr>
              <a:t>. Oak Ridge National Laboratory.</a:t>
            </a:r>
            <a:r>
              <a:rPr b="0" i="0" lang="en" sz="800" u="none" cap="none" strike="noStrike">
                <a:solidFill>
                  <a:schemeClr val="lt1"/>
                </a:solidFill>
                <a:uFill>
                  <a:noFill/>
                </a:uFill>
                <a:latin typeface="Arial"/>
                <a:ea typeface="Arial"/>
                <a:cs typeface="Arial"/>
                <a:sym typeface="Arial"/>
                <a:hlinkClick r:id="rId4">
                  <a:extLst>
                    <a:ext uri="{A12FA001-AC4F-418D-AE19-62706E023703}">
                      <ahyp:hlinkClr val="tx"/>
                    </a:ext>
                  </a:extLst>
                </a:hlinkClick>
              </a:rPr>
              <a:t> </a:t>
            </a:r>
            <a:r>
              <a:rPr b="0" i="0" lang="en" sz="800" u="sng" cap="none" strike="noStrike">
                <a:solidFill>
                  <a:schemeClr val="lt1"/>
                </a:solidFill>
                <a:latin typeface="Arial"/>
                <a:ea typeface="Arial"/>
                <a:cs typeface="Arial"/>
                <a:sym typeface="Arial"/>
                <a:hlinkClick r:id="rId5">
                  <a:extLst>
                    <a:ext uri="{A12FA001-AC4F-418D-AE19-62706E023703}">
                      <ahyp:hlinkClr val="tx"/>
                    </a:ext>
                  </a:extLst>
                </a:hlinkClick>
              </a:rPr>
              <a:t>https://nhts.ornl.gov/assets/2022/pub/2022_NHTS_Summary_Travel_Trends.pdf</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Nationwide Disability Representatives. (n.d.). </a:t>
            </a:r>
            <a:r>
              <a:rPr b="0" i="1" lang="en" sz="800" u="none" cap="none" strike="noStrike">
                <a:solidFill>
                  <a:schemeClr val="lt1"/>
                </a:solidFill>
                <a:latin typeface="Arial"/>
                <a:ea typeface="Arial"/>
                <a:cs typeface="Arial"/>
                <a:sym typeface="Arial"/>
              </a:rPr>
              <a:t>Avoid blind spot collisions.</a:t>
            </a:r>
            <a:r>
              <a:rPr b="0" i="0" lang="en" sz="800" u="none" cap="none" strike="noStrike">
                <a:solidFill>
                  <a:schemeClr val="lt1"/>
                </a:solidFill>
                <a:uFill>
                  <a:noFill/>
                </a:uFill>
                <a:latin typeface="Arial"/>
                <a:ea typeface="Arial"/>
                <a:cs typeface="Arial"/>
                <a:sym typeface="Arial"/>
                <a:hlinkClick r:id="rId6">
                  <a:extLst>
                    <a:ext uri="{A12FA001-AC4F-418D-AE19-62706E023703}">
                      <ahyp:hlinkClr val="tx"/>
                    </a:ext>
                  </a:extLst>
                </a:hlinkClick>
              </a:rPr>
              <a:t> </a:t>
            </a:r>
            <a:r>
              <a:rPr b="0" i="0" lang="en" sz="800" u="sng" cap="none" strike="noStrike">
                <a:solidFill>
                  <a:schemeClr val="lt1"/>
                </a:solidFill>
                <a:latin typeface="Arial"/>
                <a:ea typeface="Arial"/>
                <a:cs typeface="Arial"/>
                <a:sym typeface="Arial"/>
                <a:hlinkClick r:id="rId7">
                  <a:extLst>
                    <a:ext uri="{A12FA001-AC4F-418D-AE19-62706E023703}">
                      <ahyp:hlinkClr val="tx"/>
                    </a:ext>
                  </a:extLst>
                </a:hlinkClick>
              </a:rPr>
              <a:t>https://www.nationwidedisabilityrepresentatives.com/blog/avoid-blind-spot-collisions/#:~:text=According%20to%20the%20National%20Highway,year%20in%20the%20United%20States</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European Patent Office, Method for controlling automatically for car rear view mirror employing driver's eye location and apparatus thereof. (2020). </a:t>
            </a:r>
            <a:r>
              <a:rPr b="0" i="1" lang="en" sz="800" u="none" cap="none" strike="noStrike">
                <a:solidFill>
                  <a:schemeClr val="lt1"/>
                </a:solidFill>
                <a:latin typeface="Arial"/>
                <a:ea typeface="Arial"/>
                <a:cs typeface="Arial"/>
                <a:sym typeface="Arial"/>
              </a:rPr>
              <a:t>Patent KR102135305B1:Description.</a:t>
            </a:r>
            <a:r>
              <a:rPr b="0" i="0" lang="en" sz="800" u="sng" cap="none" strike="noStrike">
                <a:solidFill>
                  <a:schemeClr val="lt1"/>
                </a:solidFill>
                <a:latin typeface="Arial"/>
                <a:ea typeface="Arial"/>
                <a:cs typeface="Arial"/>
                <a:sym typeface="Arial"/>
                <a:hlinkClick r:id="rId8">
                  <a:extLst>
                    <a:ext uri="{A12FA001-AC4F-418D-AE19-62706E023703}">
                      <ahyp:hlinkClr val="tx"/>
                    </a:ext>
                  </a:extLst>
                </a:hlinkClick>
              </a:rPr>
              <a:t>https://worldwide.espacenet.com/publicationDetails/description?CC=KR&amp;NR=102135305B1&amp;KC=B1&amp;FT=D&amp;ND=&amp;date=20200717&amp;DB=EPODOC&amp;locale=</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Karvir, S. (2023). Automatic Adjustable Rear-View Mirror Using Servo Motor and Arduino for Bikes. </a:t>
            </a:r>
            <a:r>
              <a:rPr b="0" i="1" lang="en" sz="800" u="none" cap="none" strike="noStrike">
                <a:solidFill>
                  <a:schemeClr val="lt1"/>
                </a:solidFill>
                <a:latin typeface="Arial"/>
                <a:ea typeface="Arial"/>
                <a:cs typeface="Arial"/>
                <a:sym typeface="Arial"/>
              </a:rPr>
              <a:t>International Journal for Research in Applied Science and Engineering Technology</a:t>
            </a:r>
            <a:r>
              <a:rPr b="0" i="0" lang="en" sz="800" u="none" cap="none" strike="noStrike">
                <a:solidFill>
                  <a:schemeClr val="lt1"/>
                </a:solidFill>
                <a:latin typeface="Arial"/>
                <a:ea typeface="Arial"/>
                <a:cs typeface="Arial"/>
                <a:sym typeface="Arial"/>
              </a:rPr>
              <a:t>. </a:t>
            </a:r>
            <a:r>
              <a:rPr b="0" i="0" lang="en" sz="800" u="sng" cap="none" strike="noStrike">
                <a:solidFill>
                  <a:schemeClr val="lt1"/>
                </a:solidFill>
                <a:latin typeface="Arial"/>
                <a:ea typeface="Arial"/>
                <a:cs typeface="Arial"/>
                <a:sym typeface="Arial"/>
                <a:hlinkClick r:id="rId9">
                  <a:extLst>
                    <a:ext uri="{A12FA001-AC4F-418D-AE19-62706E023703}">
                      <ahyp:hlinkClr val="tx"/>
                    </a:ext>
                  </a:extLst>
                </a:hlinkClick>
              </a:rPr>
              <a:t>https://doi.org/10.22214/ijraset.2023.57169</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Rota, F., &amp; Stefano, L. (2017). Automatically adjustable rear mirror based on computer vision. </a:t>
            </a:r>
            <a:r>
              <a:rPr b="0" i="1" lang="en" sz="800" u="none" cap="none" strike="noStrike">
                <a:solidFill>
                  <a:schemeClr val="lt1"/>
                </a:solidFill>
                <a:latin typeface="Arial"/>
                <a:ea typeface="Arial"/>
                <a:cs typeface="Arial"/>
                <a:sym typeface="Arial"/>
              </a:rPr>
              <a:t>2017 International Conference of Electrical and Electronic Technologies for Automotive</a:t>
            </a:r>
            <a:r>
              <a:rPr b="0" i="0" lang="en" sz="800" u="none" cap="none" strike="noStrike">
                <a:solidFill>
                  <a:schemeClr val="lt1"/>
                </a:solidFill>
                <a:latin typeface="Arial"/>
                <a:ea typeface="Arial"/>
                <a:cs typeface="Arial"/>
                <a:sym typeface="Arial"/>
              </a:rPr>
              <a:t>, 1-7. </a:t>
            </a:r>
            <a:r>
              <a:rPr b="0" i="0" lang="en" sz="800" u="sng" cap="none" strike="noStrike">
                <a:solidFill>
                  <a:schemeClr val="lt1"/>
                </a:solidFill>
                <a:latin typeface="Arial"/>
                <a:ea typeface="Arial"/>
                <a:cs typeface="Arial"/>
                <a:sym typeface="Arial"/>
                <a:hlinkClick r:id="rId10">
                  <a:extLst>
                    <a:ext uri="{A12FA001-AC4F-418D-AE19-62706E023703}">
                      <ahyp:hlinkClr val="tx"/>
                    </a:ext>
                  </a:extLst>
                </a:hlinkClick>
              </a:rPr>
              <a:t>https://doi.org/10.23919/eeta.2017.7993218</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Blincoe, L., Miller, T., Wang, J.-S., Swedler, D., Coughlin, T., Lawrence, B., Guo, F., Klauer, S., &amp; Dingus, T. (2023, February). </a:t>
            </a:r>
            <a:r>
              <a:rPr b="0" i="1" lang="en" sz="800" u="none" cap="none" strike="noStrike">
                <a:solidFill>
                  <a:schemeClr val="lt1"/>
                </a:solidFill>
                <a:latin typeface="Arial"/>
                <a:ea typeface="Arial"/>
                <a:cs typeface="Arial"/>
                <a:sym typeface="Arial"/>
              </a:rPr>
              <a:t>The economic and societal impact of motor vehicle crashes, 2019 (Revised)</a:t>
            </a:r>
            <a:r>
              <a:rPr b="0" i="0" lang="en" sz="800" u="none" cap="none" strike="noStrike">
                <a:solidFill>
                  <a:schemeClr val="lt1"/>
                </a:solidFill>
                <a:latin typeface="Arial"/>
                <a:ea typeface="Arial"/>
                <a:cs typeface="Arial"/>
                <a:sym typeface="Arial"/>
              </a:rPr>
              <a:t> (Report No. DOT HS 813 403). National Highway Traffic Safety Administration. </a:t>
            </a:r>
            <a:r>
              <a:rPr b="0" i="0" lang="en" sz="800" u="sng" cap="none" strike="noStrike">
                <a:solidFill>
                  <a:schemeClr val="lt1"/>
                </a:solidFill>
                <a:latin typeface="Arial"/>
                <a:ea typeface="Arial"/>
                <a:cs typeface="Arial"/>
                <a:sym typeface="Arial"/>
                <a:hlinkClick r:id="rId11">
                  <a:extLst>
                    <a:ext uri="{A12FA001-AC4F-418D-AE19-62706E023703}">
                      <ahyp:hlinkClr val="tx"/>
                    </a:ext>
                  </a:extLst>
                </a:hlinkClick>
              </a:rPr>
              <a:t>The Economic and Societal Impact of Motor Vehicle Crashes, 2019 (Revised) (dot.gov)</a:t>
            </a:r>
            <a:endParaRPr b="0" i="1"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1" lang="en" sz="800" u="none" cap="none" strike="noStrike">
                <a:solidFill>
                  <a:schemeClr val="lt1"/>
                </a:solidFill>
                <a:latin typeface="Arial"/>
                <a:ea typeface="Arial"/>
                <a:cs typeface="Arial"/>
                <a:sym typeface="Arial"/>
              </a:rPr>
              <a:t>Safety first: car crashes, innovation, and why federal policy should prioritize adoption of existing technologies to save lives - CR Advocacy</a:t>
            </a:r>
            <a:r>
              <a:rPr b="0" i="0" lang="en" sz="800" u="none" cap="none" strike="noStrike">
                <a:solidFill>
                  <a:schemeClr val="lt1"/>
                </a:solidFill>
                <a:latin typeface="Arial"/>
                <a:ea typeface="Arial"/>
                <a:cs typeface="Arial"/>
                <a:sym typeface="Arial"/>
              </a:rPr>
              <a:t>. (2020, June 28). CR Advocacy. </a:t>
            </a:r>
            <a:r>
              <a:rPr b="0" i="0" lang="en" sz="800" u="sng" cap="none" strike="noStrike">
                <a:solidFill>
                  <a:schemeClr val="lt1"/>
                </a:solidFill>
                <a:latin typeface="Arial"/>
                <a:ea typeface="Arial"/>
                <a:cs typeface="Arial"/>
                <a:sym typeface="Arial"/>
                <a:hlinkClick r:id="rId12">
                  <a:extLst>
                    <a:ext uri="{A12FA001-AC4F-418D-AE19-62706E023703}">
                      <ahyp:hlinkClr val="tx"/>
                    </a:ext>
                  </a:extLst>
                </a:hlinkClick>
              </a:rPr>
              <a:t>https://advocacy.consumerreports.org/research/cr-safety-first-car-crashes-innovation-federal-policy-study/</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Abe, K., Tadakuma, K., &amp; Tadakuma, R. (2021). ABENICS: Active ball joint mechanism with three-DoF based on spherical gear meshings. IEEE Transactions on Robotics. Retrieved from </a:t>
            </a:r>
            <a:r>
              <a:rPr b="0" i="0" lang="en" sz="800" u="sng" cap="none" strike="noStrike">
                <a:solidFill>
                  <a:schemeClr val="lt1"/>
                </a:solidFill>
                <a:latin typeface="Arial"/>
                <a:ea typeface="Arial"/>
                <a:cs typeface="Arial"/>
                <a:sym typeface="Arial"/>
                <a:hlinkClick r:id="rId13">
                  <a:extLst>
                    <a:ext uri="{A12FA001-AC4F-418D-AE19-62706E023703}">
                      <ahyp:hlinkClr val="tx"/>
                    </a:ext>
                  </a:extLst>
                </a:hlinkClick>
              </a:rPr>
              <a:t>https://doi.org/10.1109/TRO.2021.3070124</a:t>
            </a:r>
            <a:r>
              <a:rPr b="0" i="0" lang="en" sz="800" u="none" cap="none" strike="noStrike">
                <a:solidFill>
                  <a:schemeClr val="lt1"/>
                </a:solidFill>
                <a:latin typeface="Arial"/>
                <a:ea typeface="Arial"/>
                <a:cs typeface="Arial"/>
                <a:sym typeface="Arial"/>
              </a:rPr>
              <a:t> </a:t>
            </a:r>
            <a:endParaRPr sz="800"/>
          </a:p>
          <a:p>
            <a:pPr indent="-38100" lvl="1" marL="190500" marR="0" rtl="0" algn="l">
              <a:lnSpc>
                <a:spcPct val="140022"/>
              </a:lnSpc>
              <a:spcBef>
                <a:spcPts val="0"/>
              </a:spcBef>
              <a:spcAft>
                <a:spcPts val="0"/>
              </a:spcAft>
              <a:buClr>
                <a:srgbClr val="231F20"/>
              </a:buClr>
              <a:buSzPts val="900"/>
              <a:buFont typeface="Arial"/>
              <a:buNone/>
            </a:pPr>
            <a:r>
              <a:t/>
            </a:r>
            <a:endParaRPr b="0" i="0" sz="800" u="none" cap="none" strike="noStrike">
              <a:solidFill>
                <a:srgbClr val="000000"/>
              </a:solidFill>
              <a:latin typeface="Arial"/>
              <a:ea typeface="Arial"/>
              <a:cs typeface="Arial"/>
              <a:sym typeface="Arial"/>
            </a:endParaRPr>
          </a:p>
        </p:txBody>
      </p:sp>
      <p:sp>
        <p:nvSpPr>
          <p:cNvPr id="573" name="Google Shape;573;p37"/>
          <p:cNvSpPr txBox="1"/>
          <p:nvPr/>
        </p:nvSpPr>
        <p:spPr>
          <a:xfrm>
            <a:off x="510260" y="509588"/>
            <a:ext cx="7652793" cy="666208"/>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Clr>
                <a:srgbClr val="000000"/>
              </a:buClr>
              <a:buSzPts val="3900"/>
              <a:buFont typeface="Arial"/>
              <a:buNone/>
            </a:pPr>
            <a:r>
              <a:rPr b="1" i="0" lang="en" sz="3900" u="none" cap="none" strike="noStrike">
                <a:solidFill>
                  <a:srgbClr val="EDDED2"/>
                </a:solidFill>
                <a:latin typeface="Poppins SemiBold"/>
                <a:ea typeface="Poppins SemiBold"/>
                <a:cs typeface="Poppins SemiBold"/>
                <a:sym typeface="Poppins SemiBold"/>
              </a:rPr>
              <a:t>References</a:t>
            </a:r>
            <a:endParaRPr b="0" i="0" sz="700" u="none" cap="none" strike="noStrike">
              <a:solidFill>
                <a:srgbClr val="000000"/>
              </a:solidFill>
              <a:latin typeface="Arial"/>
              <a:ea typeface="Arial"/>
              <a:cs typeface="Arial"/>
              <a:sym typeface="Arial"/>
            </a:endParaRPr>
          </a:p>
        </p:txBody>
      </p:sp>
      <p:sp>
        <p:nvSpPr>
          <p:cNvPr id="574" name="Google Shape;574;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78" name="Shape 578"/>
        <p:cNvGrpSpPr/>
        <p:nvPr/>
      </p:nvGrpSpPr>
      <p:grpSpPr>
        <a:xfrm>
          <a:off x="0" y="0"/>
          <a:ext cx="0" cy="0"/>
          <a:chOff x="0" y="0"/>
          <a:chExt cx="0" cy="0"/>
        </a:xfrm>
      </p:grpSpPr>
      <p:sp>
        <p:nvSpPr>
          <p:cNvPr id="579" name="Google Shape;579;p38"/>
          <p:cNvSpPr/>
          <p:nvPr/>
        </p:nvSpPr>
        <p:spPr>
          <a:xfrm>
            <a:off x="0" y="0"/>
            <a:ext cx="9144000" cy="1257107"/>
          </a:xfrm>
          <a:custGeom>
            <a:rect b="b" l="l" r="r" t="t"/>
            <a:pathLst>
              <a:path extrusionOk="0" h="1539568" w="11198579">
                <a:moveTo>
                  <a:pt x="0" y="0"/>
                </a:moveTo>
                <a:lnTo>
                  <a:pt x="11198579" y="0"/>
                </a:lnTo>
                <a:lnTo>
                  <a:pt x="11198579" y="1539568"/>
                </a:lnTo>
                <a:lnTo>
                  <a:pt x="0" y="1539568"/>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0" name="Google Shape;580;p38"/>
          <p:cNvSpPr txBox="1"/>
          <p:nvPr/>
        </p:nvSpPr>
        <p:spPr>
          <a:xfrm>
            <a:off x="306450" y="1463925"/>
            <a:ext cx="8786700" cy="3399300"/>
          </a:xfrm>
          <a:prstGeom prst="rect">
            <a:avLst/>
          </a:prstGeom>
          <a:noFill/>
          <a:ln>
            <a:noFill/>
          </a:ln>
        </p:spPr>
        <p:txBody>
          <a:bodyPr anchorCtr="0" anchor="t" bIns="0" lIns="0" spcFirstLastPara="1" rIns="0" wrap="square" tIns="0">
            <a:spAutoFit/>
          </a:bodyPr>
          <a:lstStyle/>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rgbClr val="000000"/>
                </a:solidFill>
                <a:latin typeface="Arial"/>
                <a:ea typeface="Arial"/>
                <a:cs typeface="Arial"/>
                <a:sym typeface="Arial"/>
              </a:rPr>
              <a:t>Rouse, M. (n.d.). Microcontroller. TechTarget IoT Agenda. Retrieved October 3, </a:t>
            </a:r>
            <a:r>
              <a:rPr b="0" i="0" lang="en" sz="800" u="none" cap="none" strike="noStrike">
                <a:solidFill>
                  <a:schemeClr val="lt1"/>
                </a:solidFill>
                <a:latin typeface="Arial"/>
                <a:ea typeface="Arial"/>
                <a:cs typeface="Arial"/>
                <a:sym typeface="Arial"/>
              </a:rPr>
              <a:t>2024, from</a:t>
            </a:r>
            <a:r>
              <a:rPr b="0" i="0" lang="en" sz="800" u="sng" cap="none" strike="noStrike">
                <a:solidFill>
                  <a:schemeClr val="lt1"/>
                </a:solidFill>
                <a:latin typeface="Arial"/>
                <a:ea typeface="Arial"/>
                <a:cs typeface="Arial"/>
                <a:sym typeface="Arial"/>
                <a:hlinkClick r:id="rId3">
                  <a:extLst>
                    <a:ext uri="{A12FA001-AC4F-418D-AE19-62706E023703}">
                      <ahyp:hlinkClr val="tx"/>
                    </a:ext>
                  </a:extLst>
                </a:hlinkClick>
              </a:rPr>
              <a:t> https://www.techtarget.com/iotagenda/definition/microcontroller</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Hotjar. (n.d.). Eye tracking. Hotjar Conversion Rate Optimization Glossary. Retrieved October 3, 2024, from </a:t>
            </a:r>
            <a:r>
              <a:rPr b="0" i="0" lang="en" sz="800" u="sng" cap="none" strike="noStrike">
                <a:solidFill>
                  <a:schemeClr val="lt1"/>
                </a:solidFill>
                <a:latin typeface="Arial"/>
                <a:ea typeface="Arial"/>
                <a:cs typeface="Arial"/>
                <a:sym typeface="Arial"/>
                <a:hlinkClick r:id="rId4">
                  <a:extLst>
                    <a:ext uri="{A12FA001-AC4F-418D-AE19-62706E023703}">
                      <ahyp:hlinkClr val="tx"/>
                    </a:ext>
                  </a:extLst>
                </a:hlinkClick>
              </a:rPr>
              <a:t>https://www.hotjar.com/conversion-rate-optimization/glossary/eye-tracking/</a:t>
            </a:r>
            <a:r>
              <a:rPr b="0" i="0" lang="en" sz="800" u="none" cap="none" strike="noStrike">
                <a:solidFill>
                  <a:schemeClr val="lt1"/>
                </a:solidFill>
                <a:latin typeface="Arial"/>
                <a:ea typeface="Arial"/>
                <a:cs typeface="Arial"/>
                <a:sym typeface="Arial"/>
              </a:rPr>
              <a:t> </a:t>
            </a:r>
            <a:endParaRPr sz="800"/>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M. Shawky (2020), "Factors affecting lane change crashes", IATSS Res., vol. 44, no. 2, pp. 155-161, Jul. 2020. </a:t>
            </a:r>
            <a:r>
              <a:rPr b="0" i="0" lang="en" sz="800" u="sng" cap="none" strike="noStrike">
                <a:solidFill>
                  <a:schemeClr val="lt1"/>
                </a:solidFill>
                <a:latin typeface="Arial"/>
                <a:ea typeface="Arial"/>
                <a:cs typeface="Arial"/>
                <a:sym typeface="Arial"/>
                <a:hlinkClick r:id="rId5">
                  <a:extLst>
                    <a:ext uri="{A12FA001-AC4F-418D-AE19-62706E023703}">
                      <ahyp:hlinkClr val="tx"/>
                    </a:ext>
                  </a:extLst>
                </a:hlinkClick>
              </a:rPr>
              <a:t>https://www.sciencedirect.com/science/article/pii/S0386111219300020 </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Valentine, Ashlee (2024); Smith, Kelly Anne (2024). Car Ownership Statistics 2024</a:t>
            </a:r>
            <a:r>
              <a:rPr b="1" i="0" lang="en" sz="800" u="none" cap="none" strike="noStrike">
                <a:solidFill>
                  <a:schemeClr val="lt1"/>
                </a:solidFill>
                <a:latin typeface="Arial"/>
                <a:ea typeface="Arial"/>
                <a:cs typeface="Arial"/>
                <a:sym typeface="Arial"/>
              </a:rPr>
              <a:t>, </a:t>
            </a:r>
            <a:r>
              <a:rPr b="0" i="0" lang="en" sz="800" u="none" cap="none" strike="noStrike">
                <a:solidFill>
                  <a:schemeClr val="lt1"/>
                </a:solidFill>
                <a:latin typeface="Arial"/>
                <a:ea typeface="Arial"/>
                <a:cs typeface="Arial"/>
                <a:sym typeface="Arial"/>
              </a:rPr>
              <a:t>Forbes Advisor, March 2024. </a:t>
            </a:r>
            <a:r>
              <a:rPr b="0" i="0" lang="en" sz="800" u="sng" cap="none" strike="noStrike">
                <a:solidFill>
                  <a:schemeClr val="lt1"/>
                </a:solidFill>
                <a:latin typeface="Arial"/>
                <a:ea typeface="Arial"/>
                <a:cs typeface="Arial"/>
                <a:sym typeface="Arial"/>
                <a:hlinkClick r:id="rId6">
                  <a:extLst>
                    <a:ext uri="{A12FA001-AC4F-418D-AE19-62706E023703}">
                      <ahyp:hlinkClr val="tx"/>
                    </a:ext>
                  </a:extLst>
                </a:hlinkClick>
              </a:rPr>
              <a:t>https://www.forbes.com/advisor/car-insurance/car-ownership-statistics/</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Survey/Program: American Community Survey Year: 2022 Estimates: 5-Year </a:t>
            </a:r>
            <a:br>
              <a:rPr b="0" i="0" lang="en" sz="800" u="none" cap="none" strike="noStrike">
                <a:solidFill>
                  <a:schemeClr val="lt1"/>
                </a:solidFill>
                <a:latin typeface="Arial"/>
                <a:ea typeface="Arial"/>
                <a:cs typeface="Arial"/>
                <a:sym typeface="Arial"/>
              </a:rPr>
            </a:br>
            <a:r>
              <a:rPr b="0" i="0" lang="en" sz="800" u="none" cap="none" strike="noStrike">
                <a:solidFill>
                  <a:schemeClr val="lt1"/>
                </a:solidFill>
                <a:latin typeface="Arial"/>
                <a:ea typeface="Arial"/>
                <a:cs typeface="Arial"/>
                <a:sym typeface="Arial"/>
              </a:rPr>
              <a:t>Table ID: DP04 Source: </a:t>
            </a:r>
            <a:r>
              <a:rPr b="0" i="0" lang="en" sz="800" u="sng" cap="none" strike="noStrike">
                <a:solidFill>
                  <a:schemeClr val="lt1"/>
                </a:solidFill>
                <a:latin typeface="Arial"/>
                <a:ea typeface="Arial"/>
                <a:cs typeface="Arial"/>
                <a:sym typeface="Arial"/>
                <a:hlinkClick r:id="rId7">
                  <a:extLst>
                    <a:ext uri="{A12FA001-AC4F-418D-AE19-62706E023703}">
                      <ahyp:hlinkClr val="tx"/>
                    </a:ext>
                  </a:extLst>
                </a:hlinkClick>
              </a:rPr>
              <a:t>U.S. Census Bureau, 2018-2022 American Community Survey 5-Year Estimates</a:t>
            </a:r>
            <a:r>
              <a:rPr b="0" i="0" lang="en" sz="800" u="none" cap="none" strike="noStrike">
                <a:solidFill>
                  <a:schemeClr val="lt1"/>
                </a:solidFill>
                <a:latin typeface="Arial"/>
                <a:ea typeface="Arial"/>
                <a:cs typeface="Arial"/>
                <a:sym typeface="Arial"/>
              </a:rPr>
              <a:t> </a:t>
            </a:r>
            <a:endParaRPr sz="800"/>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Raspberry Pi Foundation. (2023). </a:t>
            </a:r>
            <a:r>
              <a:rPr b="0" i="1" lang="en" sz="800" u="none" cap="none" strike="noStrike">
                <a:solidFill>
                  <a:schemeClr val="lt1"/>
                </a:solidFill>
                <a:latin typeface="Arial"/>
                <a:ea typeface="Arial"/>
                <a:cs typeface="Arial"/>
                <a:sym typeface="Arial"/>
              </a:rPr>
              <a:t>Raspberry Pi: Camera documentation</a:t>
            </a:r>
            <a:r>
              <a:rPr b="0" i="0" lang="en" sz="800" u="none" cap="none" strike="noStrike">
                <a:solidFill>
                  <a:schemeClr val="lt1"/>
                </a:solidFill>
                <a:latin typeface="Arial"/>
                <a:ea typeface="Arial"/>
                <a:cs typeface="Arial"/>
                <a:sym typeface="Arial"/>
              </a:rPr>
              <a:t>. Raspberry Pi.</a:t>
            </a:r>
            <a:r>
              <a:rPr b="0" i="0" lang="en" sz="800" u="none" cap="none" strike="noStrike">
                <a:solidFill>
                  <a:srgbClr val="4DD0E1"/>
                </a:solidFill>
                <a:uFill>
                  <a:noFill/>
                </a:uFill>
                <a:latin typeface="Arial"/>
                <a:ea typeface="Arial"/>
                <a:cs typeface="Arial"/>
                <a:sym typeface="Arial"/>
                <a:hlinkClick r:id="rId8">
                  <a:extLst>
                    <a:ext uri="{A12FA001-AC4F-418D-AE19-62706E023703}">
                      <ahyp:hlinkClr val="tx"/>
                    </a:ext>
                  </a:extLst>
                </a:hlinkClick>
              </a:rPr>
              <a:t> </a:t>
            </a:r>
            <a:r>
              <a:rPr b="0" i="0" lang="en" sz="800" u="sng" cap="none" strike="noStrike">
                <a:solidFill>
                  <a:schemeClr val="lt1"/>
                </a:solidFill>
                <a:latin typeface="Arial"/>
                <a:ea typeface="Arial"/>
                <a:cs typeface="Arial"/>
                <a:sym typeface="Arial"/>
                <a:hlinkClick r:id="rId9">
                  <a:extLst>
                    <a:ext uri="{A12FA001-AC4F-418D-AE19-62706E023703}">
                      <ahyp:hlinkClr val="tx"/>
                    </a:ext>
                  </a:extLst>
                </a:hlinkClick>
              </a:rPr>
              <a:t>https://www.raspberrypi.com/documentation/accessories/camera.html</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Raspberry Pi Foundation. (2023). </a:t>
            </a:r>
            <a:r>
              <a:rPr b="0" i="1" lang="en" sz="800" u="none" cap="none" strike="noStrike">
                <a:solidFill>
                  <a:schemeClr val="lt1"/>
                </a:solidFill>
                <a:latin typeface="Arial"/>
                <a:ea typeface="Arial"/>
                <a:cs typeface="Arial"/>
                <a:sym typeface="Arial"/>
              </a:rPr>
              <a:t>Raspberry Pi: Specifications</a:t>
            </a:r>
            <a:r>
              <a:rPr b="0" i="0" lang="en" sz="800" u="none" cap="none" strike="noStrike">
                <a:solidFill>
                  <a:schemeClr val="lt1"/>
                </a:solidFill>
                <a:latin typeface="Arial"/>
                <a:ea typeface="Arial"/>
                <a:cs typeface="Arial"/>
                <a:sym typeface="Arial"/>
              </a:rPr>
              <a:t>. Raspberry Pi.</a:t>
            </a:r>
            <a:r>
              <a:rPr b="0" i="0" lang="en" sz="800" u="none" cap="none" strike="noStrike">
                <a:solidFill>
                  <a:srgbClr val="4DD0E1"/>
                </a:solidFill>
                <a:uFill>
                  <a:noFill/>
                </a:uFill>
                <a:latin typeface="Arial"/>
                <a:ea typeface="Arial"/>
                <a:cs typeface="Arial"/>
                <a:sym typeface="Arial"/>
                <a:hlinkClick r:id="rId10">
                  <a:extLst>
                    <a:ext uri="{A12FA001-AC4F-418D-AE19-62706E023703}">
                      <ahyp:hlinkClr val="tx"/>
                    </a:ext>
                  </a:extLst>
                </a:hlinkClick>
              </a:rPr>
              <a:t> </a:t>
            </a:r>
            <a:r>
              <a:rPr b="0" i="0" lang="en" sz="800" u="sng" cap="none" strike="noStrike">
                <a:solidFill>
                  <a:schemeClr val="lt1"/>
                </a:solidFill>
                <a:latin typeface="Arial"/>
                <a:ea typeface="Arial"/>
                <a:cs typeface="Arial"/>
                <a:sym typeface="Arial"/>
                <a:hlinkClick r:id="rId11">
                  <a:extLst>
                    <a:ext uri="{A12FA001-AC4F-418D-AE19-62706E023703}">
                      <ahyp:hlinkClr val="tx"/>
                    </a:ext>
                  </a:extLst>
                </a:hlinkClick>
              </a:rPr>
              <a:t>https://www.raspberrypi.com/documentation/computers/raspberry-pi.html</a:t>
            </a:r>
            <a:r>
              <a:rPr b="0" i="0" lang="en" sz="800" u="none" cap="none" strike="noStrike">
                <a:solidFill>
                  <a:schemeClr val="lt1"/>
                </a:solidFill>
                <a:latin typeface="Arial"/>
                <a:ea typeface="Arial"/>
                <a:cs typeface="Arial"/>
                <a:sym typeface="Arial"/>
              </a:rPr>
              <a:t> </a:t>
            </a:r>
            <a:endParaRPr sz="800"/>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Greartisan Store, Amazon (2024). </a:t>
            </a:r>
            <a:r>
              <a:rPr b="0" i="1" lang="en" sz="800" u="none" cap="none" strike="noStrike">
                <a:solidFill>
                  <a:schemeClr val="lt1"/>
                </a:solidFill>
                <a:latin typeface="Arial"/>
                <a:ea typeface="Arial"/>
                <a:cs typeface="Arial"/>
                <a:sym typeface="Arial"/>
              </a:rPr>
              <a:t>Greartisan DC 12V 10RPM Gear Motor 37mm Diameter Gearbox </a:t>
            </a:r>
            <a:r>
              <a:rPr b="0" i="0" lang="en" sz="800" u="sng" cap="none" strike="noStrike">
                <a:solidFill>
                  <a:schemeClr val="lt1"/>
                </a:solidFill>
                <a:latin typeface="Arial"/>
                <a:ea typeface="Arial"/>
                <a:cs typeface="Arial"/>
                <a:sym typeface="Arial"/>
                <a:hlinkClick r:id="rId12">
                  <a:extLst>
                    <a:ext uri="{A12FA001-AC4F-418D-AE19-62706E023703}">
                      <ahyp:hlinkClr val="tx"/>
                    </a:ext>
                  </a:extLst>
                </a:hlinkClick>
              </a:rPr>
              <a:t>https://www.amazon.com/Greartisan-Electric-Reduction-Centric-Diameter/</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rgbClr val="231F20"/>
              </a:buClr>
              <a:buSzPts val="800"/>
              <a:buFont typeface="Noto Sans Symbols"/>
              <a:buChar char="❑"/>
            </a:pPr>
            <a:r>
              <a:rPr b="0" i="0" lang="en" sz="800" u="none" cap="none" strike="noStrike">
                <a:solidFill>
                  <a:schemeClr val="lt1"/>
                </a:solidFill>
                <a:latin typeface="Arial"/>
                <a:ea typeface="Arial"/>
                <a:cs typeface="Arial"/>
                <a:sym typeface="Arial"/>
              </a:rPr>
              <a:t>Farnell (2024).</a:t>
            </a:r>
            <a:r>
              <a:rPr b="0" i="1" lang="en" sz="800" u="none" cap="none" strike="noStrike">
                <a:solidFill>
                  <a:schemeClr val="lt1"/>
                </a:solidFill>
                <a:latin typeface="Arial"/>
                <a:ea typeface="Arial"/>
                <a:cs typeface="Arial"/>
                <a:sym typeface="Arial"/>
              </a:rPr>
              <a:t> 3mm LED Datasheet.</a:t>
            </a:r>
            <a:r>
              <a:rPr b="0" i="1" lang="en" sz="800" u="none" cap="none" strike="noStrike">
                <a:solidFill>
                  <a:srgbClr val="4DD0E1"/>
                </a:solidFill>
                <a:uFill>
                  <a:noFill/>
                </a:uFill>
                <a:latin typeface="Arial"/>
                <a:ea typeface="Arial"/>
                <a:cs typeface="Arial"/>
                <a:sym typeface="Arial"/>
                <a:hlinkClick r:id="rId13">
                  <a:extLst>
                    <a:ext uri="{A12FA001-AC4F-418D-AE19-62706E023703}">
                      <ahyp:hlinkClr val="tx"/>
                    </a:ext>
                  </a:extLst>
                </a:hlinkClick>
              </a:rPr>
              <a:t> </a:t>
            </a:r>
            <a:r>
              <a:rPr b="0" i="0" lang="en" sz="800" u="sng" cap="none" strike="noStrike">
                <a:solidFill>
                  <a:schemeClr val="lt1"/>
                </a:solidFill>
                <a:latin typeface="Arial"/>
                <a:ea typeface="Arial"/>
                <a:cs typeface="Arial"/>
                <a:sym typeface="Arial"/>
                <a:hlinkClick r:id="rId14">
                  <a:extLst>
                    <a:ext uri="{A12FA001-AC4F-418D-AE19-62706E023703}">
                      <ahyp:hlinkClr val="tx"/>
                    </a:ext>
                  </a:extLst>
                </a:hlinkClick>
              </a:rPr>
              <a:t>https://www.farnell.com/datasheets/1626756.pdf</a:t>
            </a:r>
            <a:endParaRPr b="0" i="0" sz="800" u="none" cap="none" strike="noStrike">
              <a:solidFill>
                <a:schemeClr val="lt1"/>
              </a:solidFill>
              <a:latin typeface="Arial"/>
              <a:ea typeface="Arial"/>
              <a:cs typeface="Arial"/>
              <a:sym typeface="Arial"/>
            </a:endParaRPr>
          </a:p>
          <a:p>
            <a:pPr indent="-165100" lvl="1" marL="266700" marR="0" rtl="0" algn="l">
              <a:lnSpc>
                <a:spcPct val="140022"/>
              </a:lnSpc>
              <a:spcBef>
                <a:spcPts val="0"/>
              </a:spcBef>
              <a:spcAft>
                <a:spcPts val="0"/>
              </a:spcAft>
              <a:buClr>
                <a:schemeClr val="lt1"/>
              </a:buClr>
              <a:buSzPts val="800"/>
              <a:buFont typeface="Noto Sans Symbols"/>
              <a:buChar char="❑"/>
            </a:pPr>
            <a:r>
              <a:rPr b="0" i="0" lang="en" sz="800" u="none" cap="none" strike="noStrike">
                <a:solidFill>
                  <a:schemeClr val="lt1"/>
                </a:solidFill>
                <a:latin typeface="Arial"/>
                <a:ea typeface="Arial"/>
                <a:cs typeface="Arial"/>
                <a:sym typeface="Arial"/>
              </a:rPr>
              <a:t>STMicroelectronics (2024) </a:t>
            </a:r>
            <a:r>
              <a:rPr b="0" i="1" lang="en" sz="800" u="none" cap="none" strike="noStrike">
                <a:solidFill>
                  <a:schemeClr val="lt1"/>
                </a:solidFill>
                <a:latin typeface="Arial"/>
                <a:ea typeface="Arial"/>
                <a:cs typeface="Arial"/>
                <a:sym typeface="Arial"/>
              </a:rPr>
              <a:t>L293D Push-Pull Four Channel Drivers with Diodes</a:t>
            </a:r>
            <a:r>
              <a:rPr b="0" i="0" lang="en" sz="800" u="none" cap="none" strike="noStrike">
                <a:solidFill>
                  <a:schemeClr val="lt1"/>
                </a:solidFill>
                <a:latin typeface="Arial"/>
                <a:ea typeface="Arial"/>
                <a:cs typeface="Arial"/>
                <a:sym typeface="Arial"/>
              </a:rPr>
              <a:t>. </a:t>
            </a:r>
            <a:r>
              <a:rPr b="0" i="0" lang="en" sz="800" u="sng" cap="none" strike="noStrike">
                <a:solidFill>
                  <a:schemeClr val="lt1"/>
                </a:solidFill>
                <a:latin typeface="Arial"/>
                <a:ea typeface="Arial"/>
                <a:cs typeface="Arial"/>
                <a:sym typeface="Arial"/>
                <a:hlinkClick r:id="rId15">
                  <a:extLst>
                    <a:ext uri="{A12FA001-AC4F-418D-AE19-62706E023703}">
                      <ahyp:hlinkClr val="tx"/>
                    </a:ext>
                  </a:extLst>
                </a:hlinkClick>
              </a:rPr>
              <a:t>https://www.st.com/en/motor-drivers/l293d.html</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BCM2711</a:t>
            </a:r>
            <a:r>
              <a:rPr lang="en" sz="800">
                <a:solidFill>
                  <a:schemeClr val="lt1"/>
                </a:solidFill>
              </a:rPr>
              <a:t> </a:t>
            </a:r>
            <a:r>
              <a:rPr lang="en" sz="800" u="sng">
                <a:solidFill>
                  <a:schemeClr val="lt1"/>
                </a:solidFill>
                <a:hlinkClick r:id="rId16">
                  <a:extLst>
                    <a:ext uri="{A12FA001-AC4F-418D-AE19-62706E023703}">
                      <ahyp:hlinkClr val="tx"/>
                    </a:ext>
                  </a:extLst>
                </a:hlinkClick>
              </a:rPr>
              <a:t>https://www.mouser.com/c/embedded-solutions/computing/single-board-computers/?processor%20type=BCM2711&amp;srsltid=AfmBOoqubikgt8DDLqpXl2IOnmWyuWNTJ1DhlnVO81pf9ozFwo7dw0vg</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ZDNet. "Raspberry Pi Alternative: New Odroid C4 Undercuts 4GB Raspberry Pi 4 by 5%." </a:t>
            </a:r>
            <a:r>
              <a:rPr i="1" lang="en" sz="800">
                <a:solidFill>
                  <a:schemeClr val="lt1"/>
                </a:solidFill>
              </a:rPr>
              <a:t>ZDNet</a:t>
            </a:r>
            <a:r>
              <a:rPr lang="en" sz="800">
                <a:solidFill>
                  <a:schemeClr val="lt1"/>
                </a:solidFill>
              </a:rPr>
              <a:t>, 1 June 2020, </a:t>
            </a:r>
            <a:r>
              <a:rPr lang="en" sz="800" u="sng">
                <a:solidFill>
                  <a:schemeClr val="lt1"/>
                </a:solidFill>
                <a:hlinkClick r:id="rId17">
                  <a:extLst>
                    <a:ext uri="{A12FA001-AC4F-418D-AE19-62706E023703}">
                      <ahyp:hlinkClr val="tx"/>
                    </a:ext>
                  </a:extLst>
                </a:hlinkClick>
              </a:rPr>
              <a:t>www.zdnet.com/article/raspberry-pi-alternative-new-odroid-c4-undercuts-4gb-raspberry-pi-4-by-5/</a:t>
            </a:r>
            <a:r>
              <a:rPr lang="en" sz="800">
                <a:solidFill>
                  <a:schemeClr val="lt1"/>
                </a:solidFill>
              </a:rPr>
              <a:t>.</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L293D Motor Driver</a:t>
            </a:r>
            <a:br>
              <a:rPr lang="en" sz="800">
                <a:solidFill>
                  <a:schemeClr val="lt1"/>
                </a:solidFill>
              </a:rPr>
            </a:br>
            <a:r>
              <a:rPr lang="en" sz="800" u="sng">
                <a:solidFill>
                  <a:schemeClr val="lt1"/>
                </a:solidFill>
                <a:hlinkClick r:id="rId18">
                  <a:extLst>
                    <a:ext uri="{A12FA001-AC4F-418D-AE19-62706E023703}">
                      <ahyp:hlinkClr val="tx"/>
                    </a:ext>
                  </a:extLst>
                </a:hlinkClick>
              </a:rPr>
              <a:t>https://www.mouser.com/ProductDetail/STMicroelectronics/L293D?qs=gr8Zi5OG3MgMJ1ICDzLQbg%3D%3D</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ULINE: Power Supply </a:t>
            </a:r>
            <a:br>
              <a:rPr lang="en" sz="800">
                <a:solidFill>
                  <a:schemeClr val="lt1"/>
                </a:solidFill>
              </a:rPr>
            </a:br>
            <a:r>
              <a:rPr lang="en" sz="800" u="sng">
                <a:solidFill>
                  <a:schemeClr val="lt1"/>
                </a:solidFill>
                <a:hlinkClick r:id="rId19">
                  <a:extLst>
                    <a:ext uri="{A12FA001-AC4F-418D-AE19-62706E023703}">
                      <ahyp:hlinkClr val="tx"/>
                    </a:ext>
                  </a:extLst>
                </a:hlinkClick>
              </a:rPr>
              <a:t>https://www.uline.com/Product/Detail/S-15608/Batteries/Duracell-Procell-9V-Alkaline-Batteries</a:t>
            </a:r>
            <a:endParaRPr b="0" i="0" sz="800" u="none" cap="none" strike="noStrike">
              <a:solidFill>
                <a:schemeClr val="lt1"/>
              </a:solidFill>
              <a:latin typeface="Arial"/>
              <a:ea typeface="Arial"/>
              <a:cs typeface="Arial"/>
              <a:sym typeface="Arial"/>
            </a:endParaRPr>
          </a:p>
        </p:txBody>
      </p:sp>
      <p:sp>
        <p:nvSpPr>
          <p:cNvPr id="581" name="Google Shape;581;p38"/>
          <p:cNvSpPr txBox="1"/>
          <p:nvPr/>
        </p:nvSpPr>
        <p:spPr>
          <a:xfrm>
            <a:off x="510260" y="509588"/>
            <a:ext cx="7652793" cy="666208"/>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Clr>
                <a:srgbClr val="000000"/>
              </a:buClr>
              <a:buSzPts val="3900"/>
              <a:buFont typeface="Arial"/>
              <a:buNone/>
            </a:pPr>
            <a:r>
              <a:rPr b="1" i="0" lang="en" sz="3900" u="none" cap="none" strike="noStrike">
                <a:solidFill>
                  <a:srgbClr val="EDDED2"/>
                </a:solidFill>
                <a:latin typeface="Poppins SemiBold"/>
                <a:ea typeface="Poppins SemiBold"/>
                <a:cs typeface="Poppins SemiBold"/>
                <a:sym typeface="Poppins SemiBold"/>
              </a:rPr>
              <a:t>References Cont.</a:t>
            </a:r>
            <a:endParaRPr b="0" i="0" sz="700" u="none" cap="none" strike="noStrike">
              <a:solidFill>
                <a:srgbClr val="000000"/>
              </a:solidFill>
              <a:latin typeface="Arial"/>
              <a:ea typeface="Arial"/>
              <a:cs typeface="Arial"/>
              <a:sym typeface="Arial"/>
            </a:endParaRPr>
          </a:p>
        </p:txBody>
      </p:sp>
      <p:sp>
        <p:nvSpPr>
          <p:cNvPr id="582" name="Google Shape;582;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86" name="Shape 586"/>
        <p:cNvGrpSpPr/>
        <p:nvPr/>
      </p:nvGrpSpPr>
      <p:grpSpPr>
        <a:xfrm>
          <a:off x="0" y="0"/>
          <a:ext cx="0" cy="0"/>
          <a:chOff x="0" y="0"/>
          <a:chExt cx="0" cy="0"/>
        </a:xfrm>
      </p:grpSpPr>
      <p:sp>
        <p:nvSpPr>
          <p:cNvPr id="587" name="Google Shape;587;g31a8e253391_4_3"/>
          <p:cNvSpPr/>
          <p:nvPr/>
        </p:nvSpPr>
        <p:spPr>
          <a:xfrm>
            <a:off x="0" y="0"/>
            <a:ext cx="9154838" cy="1258597"/>
          </a:xfrm>
          <a:custGeom>
            <a:rect b="b" l="l" r="r" t="t"/>
            <a:pathLst>
              <a:path extrusionOk="0" h="1539568" w="11198579">
                <a:moveTo>
                  <a:pt x="0" y="0"/>
                </a:moveTo>
                <a:lnTo>
                  <a:pt x="11198579" y="0"/>
                </a:lnTo>
                <a:lnTo>
                  <a:pt x="11198579" y="1539568"/>
                </a:lnTo>
                <a:lnTo>
                  <a:pt x="0" y="1539568"/>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88" name="Google Shape;588;g31a8e253391_4_3"/>
          <p:cNvSpPr txBox="1"/>
          <p:nvPr/>
        </p:nvSpPr>
        <p:spPr>
          <a:xfrm>
            <a:off x="306450" y="1463925"/>
            <a:ext cx="8786700" cy="2364600"/>
          </a:xfrm>
          <a:prstGeom prst="rect">
            <a:avLst/>
          </a:prstGeom>
          <a:noFill/>
          <a:ln>
            <a:noFill/>
          </a:ln>
        </p:spPr>
        <p:txBody>
          <a:bodyPr anchorCtr="0" anchor="t" bIns="0" lIns="0" spcFirstLastPara="1" rIns="0" wrap="square" tIns="0">
            <a:spAutoFit/>
          </a:bodyPr>
          <a:lstStyle/>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USB 3.0 Port</a:t>
            </a:r>
            <a:br>
              <a:rPr lang="en" sz="800">
                <a:solidFill>
                  <a:schemeClr val="lt1"/>
                </a:solidFill>
              </a:rPr>
            </a:br>
            <a:r>
              <a:rPr lang="en" sz="800" u="sng">
                <a:solidFill>
                  <a:schemeClr val="lt1"/>
                </a:solidFill>
                <a:hlinkClick r:id="rId3">
                  <a:extLst>
                    <a:ext uri="{A12FA001-AC4F-418D-AE19-62706E023703}">
                      <ahyp:hlinkClr val="tx"/>
                    </a:ext>
                  </a:extLst>
                </a:hlinkClick>
              </a:rPr>
              <a:t>https://www.mouser.com/ProductDetail/GCT/USB1100-30-A?qs=KUoIvG%2F9IlYMwAnnOCZOvw%3D%3D</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Micro HDMI Port</a:t>
            </a:r>
            <a:br>
              <a:rPr lang="en" sz="800">
                <a:solidFill>
                  <a:schemeClr val="lt1"/>
                </a:solidFill>
              </a:rPr>
            </a:br>
            <a:r>
              <a:rPr lang="en" sz="800" u="sng">
                <a:solidFill>
                  <a:schemeClr val="lt1"/>
                </a:solidFill>
                <a:hlinkClick r:id="rId4">
                  <a:extLst>
                    <a:ext uri="{A12FA001-AC4F-418D-AE19-62706E023703}">
                      <ahyp:hlinkClr val="tx"/>
                    </a:ext>
                  </a:extLst>
                </a:hlinkClick>
              </a:rPr>
              <a:t>https://www.mouser.com/ProductDetail/Yamaichi-Electronics/PKS019-4011-0?qs=6DDkx98%252BHnB4M72oyP%252BmZw%3D%3D</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Ethernet Port</a:t>
            </a:r>
            <a:br>
              <a:rPr lang="en" sz="800">
                <a:solidFill>
                  <a:schemeClr val="lt1"/>
                </a:solidFill>
              </a:rPr>
            </a:br>
            <a:r>
              <a:rPr lang="en" sz="800" u="sng">
                <a:solidFill>
                  <a:schemeClr val="lt1"/>
                </a:solidFill>
                <a:hlinkClick r:id="rId5">
                  <a:extLst>
                    <a:ext uri="{A12FA001-AC4F-418D-AE19-62706E023703}">
                      <ahyp:hlinkClr val="tx"/>
                    </a:ext>
                  </a:extLst>
                </a:hlinkClick>
              </a:rPr>
              <a:t>https://www.mouser.com/ProductDetail/Pulse-Electronics/J0006D01BNL?qs=Lrve3rxDCt%2F1lZUUYgtZhg%3D%3D</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Mouser Electronics: Breadboard</a:t>
            </a:r>
            <a:br>
              <a:rPr lang="en" sz="800">
                <a:solidFill>
                  <a:schemeClr val="lt1"/>
                </a:solidFill>
              </a:rPr>
            </a:br>
            <a:r>
              <a:rPr lang="en" sz="800" u="sng">
                <a:solidFill>
                  <a:schemeClr val="lt1"/>
                </a:solidFill>
                <a:hlinkClick r:id="rId6">
                  <a:extLst>
                    <a:ext uri="{A12FA001-AC4F-418D-AE19-62706E023703}">
                      <ahyp:hlinkClr val="tx"/>
                    </a:ext>
                  </a:extLst>
                </a:hlinkClick>
              </a:rPr>
              <a:t>https://www.mouser.com/ProductDetail/DFRobot/FIT0096?qs=sGAEpiMZZMu%252BmKbOcEVhFcmX8AApVjboayDYXn1z99r%252Bv3XwBVNlZg%3D%3D</a:t>
            </a:r>
            <a:endParaRPr sz="800">
              <a:solidFill>
                <a:schemeClr val="lt1"/>
              </a:solidFill>
            </a:endParaRPr>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Uxcell: 6V </a:t>
            </a:r>
            <a:r>
              <a:rPr lang="en" sz="800">
                <a:solidFill>
                  <a:schemeClr val="lt1"/>
                </a:solidFill>
              </a:rPr>
              <a:t>Micro Gear</a:t>
            </a:r>
            <a:r>
              <a:rPr lang="en" sz="800">
                <a:solidFill>
                  <a:schemeClr val="lt1"/>
                </a:solidFill>
              </a:rPr>
              <a:t> Motor</a:t>
            </a:r>
            <a:br>
              <a:rPr lang="en" sz="800">
                <a:solidFill>
                  <a:schemeClr val="lt1"/>
                </a:solidFill>
              </a:rPr>
            </a:br>
            <a:r>
              <a:rPr lang="en" sz="800" u="sng">
                <a:solidFill>
                  <a:schemeClr val="lt1"/>
                </a:solidFill>
                <a:hlinkClick r:id="rId7">
                  <a:extLst>
                    <a:ext uri="{A12FA001-AC4F-418D-AE19-62706E023703}">
                      <ahyp:hlinkClr val="tx"/>
                    </a:ext>
                  </a:extLst>
                </a:hlinkClick>
              </a:rPr>
              <a:t>https://www.uxcell.com/10rpm-electric-geared-motor-micro-speed-reduction-motor-gear-box-with-terminals-p-1209800.html</a:t>
            </a:r>
            <a:endParaRPr sz="800"/>
          </a:p>
          <a:p>
            <a:pPr indent="-165100" lvl="1" marL="266700" marR="0" rtl="0" algn="l">
              <a:lnSpc>
                <a:spcPct val="140022"/>
              </a:lnSpc>
              <a:spcBef>
                <a:spcPts val="0"/>
              </a:spcBef>
              <a:spcAft>
                <a:spcPts val="0"/>
              </a:spcAft>
              <a:buClr>
                <a:schemeClr val="lt1"/>
              </a:buClr>
              <a:buSzPts val="800"/>
              <a:buChar char="❑"/>
            </a:pPr>
            <a:r>
              <a:rPr lang="en" sz="800">
                <a:solidFill>
                  <a:schemeClr val="lt1"/>
                </a:solidFill>
              </a:rPr>
              <a:t>Jiang, X., et al. "Designing a User-Centric In-Car Interface: A Case Study on Rear-View Mirror Adjustment." </a:t>
            </a:r>
            <a:r>
              <a:rPr i="1" lang="en" sz="800">
                <a:solidFill>
                  <a:schemeClr val="lt1"/>
                </a:solidFill>
              </a:rPr>
              <a:t>Transportation Research Part F: Traffic Psychology and Behaviour</a:t>
            </a:r>
            <a:r>
              <a:rPr lang="en" sz="800">
                <a:solidFill>
                  <a:schemeClr val="lt1"/>
                </a:solidFill>
              </a:rPr>
              <a:t>, vol. 38, 2015, pp. 153-162,</a:t>
            </a:r>
            <a:r>
              <a:rPr lang="en" sz="800" u="sng">
                <a:solidFill>
                  <a:schemeClr val="lt1"/>
                </a:solidFill>
                <a:hlinkClick r:id="rId8">
                  <a:extLst>
                    <a:ext uri="{A12FA001-AC4F-418D-AE19-62706E023703}">
                      <ahyp:hlinkClr val="tx"/>
                    </a:ext>
                  </a:extLst>
                </a:hlinkClick>
              </a:rPr>
              <a:t>https://www.sciencedirect.com/science/article/abs/pii/S1369847815001606</a:t>
            </a:r>
            <a:endParaRPr sz="800">
              <a:solidFill>
                <a:schemeClr val="lt1"/>
              </a:solidFill>
            </a:endParaRPr>
          </a:p>
          <a:p>
            <a:pPr indent="0" lvl="0" marL="914400" marR="0" rtl="0" algn="l">
              <a:lnSpc>
                <a:spcPct val="140022"/>
              </a:lnSpc>
              <a:spcBef>
                <a:spcPts val="0"/>
              </a:spcBef>
              <a:spcAft>
                <a:spcPts val="0"/>
              </a:spcAft>
              <a:buNone/>
            </a:pPr>
            <a:r>
              <a:t/>
            </a:r>
            <a:endParaRPr sz="800"/>
          </a:p>
          <a:p>
            <a:pPr indent="0" lvl="0" marL="0" marR="0" rtl="0" algn="l">
              <a:lnSpc>
                <a:spcPct val="140022"/>
              </a:lnSpc>
              <a:spcBef>
                <a:spcPts val="0"/>
              </a:spcBef>
              <a:spcAft>
                <a:spcPts val="0"/>
              </a:spcAft>
              <a:buNone/>
            </a:pPr>
            <a:r>
              <a:t/>
            </a:r>
            <a:endParaRPr sz="800">
              <a:solidFill>
                <a:schemeClr val="lt1"/>
              </a:solidFill>
            </a:endParaRPr>
          </a:p>
        </p:txBody>
      </p:sp>
      <p:sp>
        <p:nvSpPr>
          <p:cNvPr id="589" name="Google Shape;589;g31a8e253391_4_3"/>
          <p:cNvSpPr txBox="1"/>
          <p:nvPr/>
        </p:nvSpPr>
        <p:spPr>
          <a:xfrm>
            <a:off x="510260" y="509588"/>
            <a:ext cx="7652700" cy="600300"/>
          </a:xfrm>
          <a:prstGeom prst="rect">
            <a:avLst/>
          </a:prstGeom>
          <a:noFill/>
          <a:ln>
            <a:noFill/>
          </a:ln>
        </p:spPr>
        <p:txBody>
          <a:bodyPr anchorCtr="0" anchor="t" bIns="0" lIns="0" spcFirstLastPara="1" rIns="0" wrap="square" tIns="0">
            <a:spAutoFit/>
          </a:bodyPr>
          <a:lstStyle/>
          <a:p>
            <a:pPr indent="0" lvl="0" marL="0" marR="0" rtl="0" algn="ctr">
              <a:lnSpc>
                <a:spcPct val="111005"/>
              </a:lnSpc>
              <a:spcBef>
                <a:spcPts val="0"/>
              </a:spcBef>
              <a:spcAft>
                <a:spcPts val="0"/>
              </a:spcAft>
              <a:buClr>
                <a:srgbClr val="000000"/>
              </a:buClr>
              <a:buSzPts val="3900"/>
              <a:buFont typeface="Arial"/>
              <a:buNone/>
            </a:pPr>
            <a:r>
              <a:rPr b="1" i="0" lang="en" sz="3900" u="none" cap="none" strike="noStrike">
                <a:solidFill>
                  <a:srgbClr val="EDDED2"/>
                </a:solidFill>
                <a:latin typeface="Poppins SemiBold"/>
                <a:ea typeface="Poppins SemiBold"/>
                <a:cs typeface="Poppins SemiBold"/>
                <a:sym typeface="Poppins SemiBold"/>
              </a:rPr>
              <a:t>References Cont.</a:t>
            </a:r>
            <a:endParaRPr b="0" i="0" sz="700" u="none" cap="none" strike="noStrike">
              <a:solidFill>
                <a:srgbClr val="000000"/>
              </a:solidFill>
              <a:latin typeface="Arial"/>
              <a:ea typeface="Arial"/>
              <a:cs typeface="Arial"/>
              <a:sym typeface="Arial"/>
            </a:endParaRPr>
          </a:p>
        </p:txBody>
      </p:sp>
      <p:sp>
        <p:nvSpPr>
          <p:cNvPr id="590" name="Google Shape;590;g31a8e253391_4_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1F20"/>
        </a:solidFill>
      </p:bgPr>
    </p:bg>
    <p:spTree>
      <p:nvGrpSpPr>
        <p:cNvPr id="594" name="Shape 594"/>
        <p:cNvGrpSpPr/>
        <p:nvPr/>
      </p:nvGrpSpPr>
      <p:grpSpPr>
        <a:xfrm>
          <a:off x="0" y="0"/>
          <a:ext cx="0" cy="0"/>
          <a:chOff x="0" y="0"/>
          <a:chExt cx="0" cy="0"/>
        </a:xfrm>
      </p:grpSpPr>
      <p:sp>
        <p:nvSpPr>
          <p:cNvPr id="595" name="Google Shape;595;p39"/>
          <p:cNvSpPr/>
          <p:nvPr/>
        </p:nvSpPr>
        <p:spPr>
          <a:xfrm>
            <a:off x="-1" y="4613097"/>
            <a:ext cx="9144001" cy="530402"/>
          </a:xfrm>
          <a:custGeom>
            <a:rect b="b" l="l" r="r" t="t"/>
            <a:pathLst>
              <a:path extrusionOk="0" h="1506470" w="3335756">
                <a:moveTo>
                  <a:pt x="0" y="0"/>
                </a:moveTo>
                <a:lnTo>
                  <a:pt x="3335756" y="0"/>
                </a:lnTo>
                <a:lnTo>
                  <a:pt x="3335756" y="1506470"/>
                </a:lnTo>
                <a:lnTo>
                  <a:pt x="0" y="1506470"/>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96" name="Google Shape;596;p39"/>
          <p:cNvSpPr txBox="1"/>
          <p:nvPr/>
        </p:nvSpPr>
        <p:spPr>
          <a:xfrm>
            <a:off x="2684270" y="1423817"/>
            <a:ext cx="3575408" cy="768224"/>
          </a:xfrm>
          <a:prstGeom prst="rect">
            <a:avLst/>
          </a:prstGeom>
          <a:noFill/>
          <a:ln>
            <a:noFill/>
          </a:ln>
        </p:spPr>
        <p:txBody>
          <a:bodyPr anchorCtr="0" anchor="t" bIns="0" lIns="0" spcFirstLastPara="1" rIns="0" wrap="square" tIns="0">
            <a:spAutoFit/>
          </a:bodyPr>
          <a:lstStyle/>
          <a:p>
            <a:pPr indent="0" lvl="0" marL="0" marR="0" rtl="0" algn="l">
              <a:lnSpc>
                <a:spcPct val="104000"/>
              </a:lnSpc>
              <a:spcBef>
                <a:spcPts val="0"/>
              </a:spcBef>
              <a:spcAft>
                <a:spcPts val="0"/>
              </a:spcAft>
              <a:buClr>
                <a:srgbClr val="000000"/>
              </a:buClr>
              <a:buSzPts val="4800"/>
              <a:buFont typeface="Arial"/>
              <a:buNone/>
            </a:pPr>
            <a:r>
              <a:rPr b="1" i="0" lang="en" sz="4800" u="none" cap="none" strike="noStrike">
                <a:solidFill>
                  <a:srgbClr val="EDDED2"/>
                </a:solidFill>
                <a:latin typeface="Poppins SemiBold"/>
                <a:ea typeface="Poppins SemiBold"/>
                <a:cs typeface="Poppins SemiBold"/>
                <a:sym typeface="Poppins SemiBold"/>
              </a:rPr>
              <a:t>Thank You!</a:t>
            </a:r>
            <a:endParaRPr b="0" i="0" sz="4800" u="none" cap="none" strike="noStrike">
              <a:solidFill>
                <a:srgbClr val="000000"/>
              </a:solidFill>
              <a:latin typeface="Arial"/>
              <a:ea typeface="Arial"/>
              <a:cs typeface="Arial"/>
              <a:sym typeface="Arial"/>
            </a:endParaRPr>
          </a:p>
        </p:txBody>
      </p:sp>
      <p:pic>
        <p:nvPicPr>
          <p:cNvPr descr="A yellow hands clapping on a black background&#10;&#10;Description automatically generated" id="597" name="Google Shape;597;p39"/>
          <p:cNvPicPr preferRelativeResize="0"/>
          <p:nvPr/>
        </p:nvPicPr>
        <p:blipFill rotWithShape="1">
          <a:blip r:embed="rId3">
            <a:alphaModFix/>
          </a:blip>
          <a:srcRect b="0" l="0" r="0" t="0"/>
          <a:stretch/>
        </p:blipFill>
        <p:spPr>
          <a:xfrm>
            <a:off x="2481506" y="2571750"/>
            <a:ext cx="3980936" cy="1860372"/>
          </a:xfrm>
          <a:prstGeom prst="rect">
            <a:avLst/>
          </a:prstGeom>
          <a:noFill/>
          <a:ln>
            <a:noFill/>
          </a:ln>
        </p:spPr>
      </p:pic>
      <p:sp>
        <p:nvSpPr>
          <p:cNvPr id="598" name="Google Shape;59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727"/>
        </a:solidFill>
      </p:bgPr>
    </p:bg>
    <p:spTree>
      <p:nvGrpSpPr>
        <p:cNvPr id="104" name="Shape 104"/>
        <p:cNvGrpSpPr/>
        <p:nvPr/>
      </p:nvGrpSpPr>
      <p:grpSpPr>
        <a:xfrm>
          <a:off x="0" y="0"/>
          <a:ext cx="0" cy="0"/>
          <a:chOff x="0" y="0"/>
          <a:chExt cx="0" cy="0"/>
        </a:xfrm>
      </p:grpSpPr>
      <p:sp>
        <p:nvSpPr>
          <p:cNvPr id="105" name="Google Shape;105;p5"/>
          <p:cNvSpPr txBox="1"/>
          <p:nvPr>
            <p:ph type="title"/>
          </p:nvPr>
        </p:nvSpPr>
        <p:spPr>
          <a:xfrm>
            <a:off x="311700" y="75812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 sz="2500">
                <a:solidFill>
                  <a:srgbClr val="EDDED2"/>
                </a:solidFill>
              </a:rPr>
              <a:t>Issue Data</a:t>
            </a:r>
            <a:endParaRPr b="1" sz="2500">
              <a:solidFill>
                <a:srgbClr val="EDDED2"/>
              </a:solidFill>
            </a:endParaRPr>
          </a:p>
        </p:txBody>
      </p:sp>
      <p:sp>
        <p:nvSpPr>
          <p:cNvPr id="106" name="Google Shape;106;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pic>
        <p:nvPicPr>
          <p:cNvPr id="107" name="Google Shape;107;p5"/>
          <p:cNvPicPr preferRelativeResize="0"/>
          <p:nvPr/>
        </p:nvPicPr>
        <p:blipFill rotWithShape="1">
          <a:blip r:embed="rId3">
            <a:alphaModFix/>
          </a:blip>
          <a:srcRect b="2939" l="1642" r="0" t="6349"/>
          <a:stretch/>
        </p:blipFill>
        <p:spPr>
          <a:xfrm>
            <a:off x="5136913" y="1646037"/>
            <a:ext cx="3242075" cy="1749950"/>
          </a:xfrm>
          <a:prstGeom prst="rect">
            <a:avLst/>
          </a:prstGeom>
          <a:noFill/>
          <a:ln>
            <a:noFill/>
          </a:ln>
        </p:spPr>
      </p:pic>
      <p:sp>
        <p:nvSpPr>
          <p:cNvPr id="108" name="Google Shape;108;p5"/>
          <p:cNvSpPr txBox="1"/>
          <p:nvPr/>
        </p:nvSpPr>
        <p:spPr>
          <a:xfrm>
            <a:off x="470700" y="3570475"/>
            <a:ext cx="38994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Arial"/>
                <a:ea typeface="Arial"/>
                <a:cs typeface="Arial"/>
                <a:sym typeface="Arial"/>
              </a:rPr>
              <a:t>Accidents caused by distraction</a:t>
            </a:r>
            <a:endParaRPr b="0" i="0" sz="1200" u="none" cap="none" strike="noStrike">
              <a:solidFill>
                <a:schemeClr val="lt2"/>
              </a:solidFill>
              <a:latin typeface="Arial"/>
              <a:ea typeface="Arial"/>
              <a:cs typeface="Arial"/>
              <a:sym typeface="Arial"/>
            </a:endParaRPr>
          </a:p>
        </p:txBody>
      </p:sp>
      <p:grpSp>
        <p:nvGrpSpPr>
          <p:cNvPr id="109" name="Google Shape;109;p5"/>
          <p:cNvGrpSpPr/>
          <p:nvPr/>
        </p:nvGrpSpPr>
        <p:grpSpPr>
          <a:xfrm>
            <a:off x="470700" y="1646025"/>
            <a:ext cx="4101296" cy="1749950"/>
            <a:chOff x="470700" y="1646025"/>
            <a:chExt cx="4101296" cy="1749950"/>
          </a:xfrm>
        </p:grpSpPr>
        <p:pic>
          <p:nvPicPr>
            <p:cNvPr id="110" name="Google Shape;110;p5"/>
            <p:cNvPicPr preferRelativeResize="0"/>
            <p:nvPr/>
          </p:nvPicPr>
          <p:blipFill rotWithShape="1">
            <a:blip r:embed="rId4">
              <a:alphaModFix/>
            </a:blip>
            <a:srcRect b="0" l="0" r="0" t="13472"/>
            <a:stretch/>
          </p:blipFill>
          <p:spPr>
            <a:xfrm>
              <a:off x="470700" y="1646025"/>
              <a:ext cx="4101296" cy="1749950"/>
            </a:xfrm>
            <a:prstGeom prst="rect">
              <a:avLst/>
            </a:prstGeom>
            <a:noFill/>
            <a:ln>
              <a:noFill/>
            </a:ln>
          </p:spPr>
        </p:pic>
        <p:sp>
          <p:nvSpPr>
            <p:cNvPr id="111" name="Google Shape;111;p5"/>
            <p:cNvSpPr/>
            <p:nvPr/>
          </p:nvSpPr>
          <p:spPr>
            <a:xfrm>
              <a:off x="2447300" y="2240388"/>
              <a:ext cx="500700" cy="10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3510475" y="2240388"/>
              <a:ext cx="500700" cy="10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3" name="Google Shape;113;p5"/>
          <p:cNvSpPr txBox="1"/>
          <p:nvPr/>
        </p:nvSpPr>
        <p:spPr>
          <a:xfrm>
            <a:off x="4932888" y="3528500"/>
            <a:ext cx="38994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Arial"/>
                <a:ea typeface="Arial"/>
                <a:cs typeface="Arial"/>
                <a:sym typeface="Arial"/>
              </a:rPr>
              <a:t>Importance of precise mirror adjustment</a:t>
            </a:r>
            <a:endParaRPr b="0" i="0" sz="1200" u="none" cap="none" strike="noStrike">
              <a:solidFill>
                <a:schemeClr val="lt2"/>
              </a:solidFill>
              <a:latin typeface="Arial"/>
              <a:ea typeface="Arial"/>
              <a:cs typeface="Arial"/>
              <a:sym typeface="Arial"/>
            </a:endParaRPr>
          </a:p>
        </p:txBody>
      </p:sp>
      <p:sp>
        <p:nvSpPr>
          <p:cNvPr id="114" name="Google Shape;114;p5"/>
          <p:cNvSpPr txBox="1"/>
          <p:nvPr/>
        </p:nvSpPr>
        <p:spPr>
          <a:xfrm>
            <a:off x="41400" y="4549725"/>
            <a:ext cx="9061200" cy="273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800"/>
              <a:buFont typeface="Arial"/>
              <a:buNone/>
            </a:pPr>
            <a:r>
              <a:rPr b="0" i="0" lang="en" sz="800" u="none" cap="none" strike="noStrike">
                <a:solidFill>
                  <a:schemeClr val="dk1"/>
                </a:solidFill>
                <a:highlight>
                  <a:schemeClr val="lt1"/>
                </a:highlight>
                <a:latin typeface="Arial"/>
                <a:ea typeface="Arial"/>
                <a:cs typeface="Arial"/>
                <a:sym typeface="Arial"/>
              </a:rPr>
              <a:t>▲</a:t>
            </a:r>
            <a:r>
              <a:rPr b="0" i="0" lang="en" sz="800" u="none" cap="none" strike="noStrike">
                <a:solidFill>
                  <a:schemeClr val="dk1"/>
                </a:solidFill>
                <a:latin typeface="Times New Roman"/>
                <a:ea typeface="Times New Roman"/>
                <a:cs typeface="Times New Roman"/>
                <a:sym typeface="Times New Roman"/>
              </a:rPr>
              <a:t>F., Klauer, S., </a:t>
            </a:r>
            <a:r>
              <a:rPr b="0" i="1" lang="en" sz="800" u="none" cap="none" strike="noStrike">
                <a:solidFill>
                  <a:schemeClr val="dk1"/>
                </a:solidFill>
                <a:latin typeface="Times New Roman"/>
                <a:ea typeface="Times New Roman"/>
                <a:cs typeface="Times New Roman"/>
                <a:sym typeface="Times New Roman"/>
              </a:rPr>
              <a:t>The economic and societal impact of motor vehicle crashes, 2019 (Revised)</a:t>
            </a:r>
            <a:r>
              <a:rPr b="0" i="0" lang="en" sz="800" u="none" cap="none" strike="noStrike">
                <a:solidFill>
                  <a:schemeClr val="dk1"/>
                </a:solidFill>
                <a:latin typeface="Times New Roman"/>
                <a:ea typeface="Times New Roman"/>
                <a:cs typeface="Times New Roman"/>
                <a:sym typeface="Times New Roman"/>
              </a:rPr>
              <a:t> (Report No. DOT HS 813 403). National Highway Traffic Safety Administration. </a:t>
            </a:r>
            <a:endParaRPr b="0" i="0" sz="800" u="none" cap="none" strike="noStrike">
              <a:solidFill>
                <a:schemeClr val="dk1"/>
              </a:solidFill>
              <a:highlight>
                <a:schemeClr val="lt1"/>
              </a:highlight>
              <a:latin typeface="Arial"/>
              <a:ea typeface="Arial"/>
              <a:cs typeface="Arial"/>
              <a:sym typeface="Arial"/>
            </a:endParaRPr>
          </a:p>
          <a:p>
            <a:pPr indent="0" lvl="0" marL="0" marR="0" rtl="0" algn="just">
              <a:lnSpc>
                <a:spcPct val="115000"/>
              </a:lnSpc>
              <a:spcBef>
                <a:spcPts val="0"/>
              </a:spcBef>
              <a:spcAft>
                <a:spcPts val="0"/>
              </a:spcAft>
              <a:buClr>
                <a:srgbClr val="000000"/>
              </a:buClr>
              <a:buSzPts val="800"/>
              <a:buFont typeface="Arial"/>
              <a:buNone/>
            </a:pPr>
            <a:r>
              <a:rPr b="0" i="0" lang="en" sz="800" u="none" cap="none" strike="noStrike">
                <a:solidFill>
                  <a:schemeClr val="dk1"/>
                </a:solidFill>
                <a:highlight>
                  <a:schemeClr val="lt1"/>
                </a:highlight>
                <a:latin typeface="Arial"/>
                <a:ea typeface="Arial"/>
                <a:cs typeface="Arial"/>
                <a:sym typeface="Arial"/>
              </a:rPr>
              <a:t>▲”</a:t>
            </a:r>
            <a:r>
              <a:rPr b="0" i="0" lang="en" sz="800" u="none" cap="none" strike="noStrike">
                <a:solidFill>
                  <a:schemeClr val="dk1"/>
                </a:solidFill>
                <a:latin typeface="Times New Roman"/>
                <a:ea typeface="Times New Roman"/>
                <a:cs typeface="Times New Roman"/>
                <a:sym typeface="Times New Roman"/>
              </a:rPr>
              <a:t>Designing a User-Centric In-Car Interface: A Case Study on Rear-View Mirror Adjustment." </a:t>
            </a:r>
            <a:r>
              <a:rPr b="0" i="1" lang="en" sz="800" u="none" cap="none" strike="noStrike">
                <a:solidFill>
                  <a:schemeClr val="dk1"/>
                </a:solidFill>
                <a:latin typeface="Times New Roman"/>
                <a:ea typeface="Times New Roman"/>
                <a:cs typeface="Times New Roman"/>
                <a:sym typeface="Times New Roman"/>
              </a:rPr>
              <a:t>Transportation Research Part F: Traffic Psychology and Behaviour</a:t>
            </a:r>
            <a:r>
              <a:rPr b="0" i="0" lang="en" sz="800" u="none" cap="none" strike="noStrike">
                <a:solidFill>
                  <a:schemeClr val="dk1"/>
                </a:solidFill>
                <a:latin typeface="Times New Roman"/>
                <a:ea typeface="Times New Roman"/>
                <a:cs typeface="Times New Roman"/>
                <a:sym typeface="Times New Roman"/>
              </a:rPr>
              <a:t>, vol. 38, 2015,</a:t>
            </a:r>
            <a:endParaRPr b="0" i="0" sz="800" u="none" cap="none" strike="noStrike">
              <a:solidFill>
                <a:schemeClr val="dk1"/>
              </a:solidFill>
              <a:highlight>
                <a:schemeClr val="lt1"/>
              </a:highlight>
              <a:latin typeface="Arial"/>
              <a:ea typeface="Arial"/>
              <a:cs typeface="Arial"/>
              <a:sym typeface="Arial"/>
            </a:endParaRPr>
          </a:p>
        </p:txBody>
      </p:sp>
      <p:sp>
        <p:nvSpPr>
          <p:cNvPr id="115" name="Google Shape;115;p5"/>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92800" y="591025"/>
            <a:ext cx="8928300" cy="572700"/>
          </a:xfrm>
          <a:prstGeom prst="rect">
            <a:avLst/>
          </a:prstGeom>
          <a:noFill/>
          <a:ln>
            <a:noFill/>
          </a:ln>
        </p:spPr>
        <p:txBody>
          <a:bodyPr anchorCtr="0" anchor="ctr" bIns="91425" lIns="91425" spcFirstLastPara="1" rIns="91425" wrap="square" tIns="91425">
            <a:normAutofit/>
          </a:bodyPr>
          <a:lstStyle/>
          <a:p>
            <a:pPr indent="0" lvl="0" marL="0" rtl="0" algn="ctr">
              <a:lnSpc>
                <a:spcPct val="90000"/>
              </a:lnSpc>
              <a:spcBef>
                <a:spcPts val="0"/>
              </a:spcBef>
              <a:spcAft>
                <a:spcPts val="0"/>
              </a:spcAft>
              <a:buSzPts val="2800"/>
              <a:buNone/>
            </a:pPr>
            <a:r>
              <a:rPr b="1" lang="en"/>
              <a:t>Concept for Automatic Rear-View Mirror</a:t>
            </a:r>
            <a:endParaRPr/>
          </a:p>
        </p:txBody>
      </p:sp>
      <p:grpSp>
        <p:nvGrpSpPr>
          <p:cNvPr id="121" name="Google Shape;121;p6"/>
          <p:cNvGrpSpPr/>
          <p:nvPr/>
        </p:nvGrpSpPr>
        <p:grpSpPr>
          <a:xfrm>
            <a:off x="1116651" y="1296600"/>
            <a:ext cx="6419788" cy="3270645"/>
            <a:chOff x="228600" y="796"/>
            <a:chExt cx="5791419" cy="3262814"/>
          </a:xfrm>
        </p:grpSpPr>
        <p:sp>
          <p:nvSpPr>
            <p:cNvPr id="122" name="Google Shape;122;p6"/>
            <p:cNvSpPr/>
            <p:nvPr/>
          </p:nvSpPr>
          <p:spPr>
            <a:xfrm>
              <a:off x="228600" y="655100"/>
              <a:ext cx="2048100" cy="1954200"/>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t>Develop a system that automatically adjusts the rear-view mirror to the optimal position, ensuring improved driver convenience, safety, and adaptability to individual preferences or conditions.</a:t>
              </a:r>
              <a:endParaRPr b="1" sz="1100"/>
            </a:p>
          </p:txBody>
        </p:sp>
        <p:sp>
          <p:nvSpPr>
            <p:cNvPr id="123" name="Google Shape;123;p6"/>
            <p:cNvSpPr txBox="1"/>
            <p:nvPr/>
          </p:nvSpPr>
          <p:spPr>
            <a:xfrm>
              <a:off x="796960" y="1615788"/>
              <a:ext cx="1583100" cy="1016700"/>
            </a:xfrm>
            <a:prstGeom prst="rect">
              <a:avLst/>
            </a:prstGeom>
            <a:no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4" name="Google Shape;124;p6"/>
            <p:cNvSpPr/>
            <p:nvPr/>
          </p:nvSpPr>
          <p:spPr>
            <a:xfrm>
              <a:off x="2500580" y="1265595"/>
              <a:ext cx="1466433" cy="733216"/>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txBox="1"/>
            <p:nvPr/>
          </p:nvSpPr>
          <p:spPr>
            <a:xfrm>
              <a:off x="2522055" y="1287070"/>
              <a:ext cx="1423483" cy="6902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Key features</a:t>
              </a:r>
              <a:endParaRPr b="0" i="0" sz="1100" u="none" cap="none" strike="noStrike">
                <a:solidFill>
                  <a:schemeClr val="lt1"/>
                </a:solidFill>
                <a:latin typeface="Arial"/>
                <a:ea typeface="Arial"/>
                <a:cs typeface="Arial"/>
                <a:sym typeface="Arial"/>
              </a:endParaRPr>
            </a:p>
          </p:txBody>
        </p:sp>
        <p:sp>
          <p:nvSpPr>
            <p:cNvPr id="126" name="Google Shape;126;p6"/>
            <p:cNvSpPr/>
            <p:nvPr/>
          </p:nvSpPr>
          <p:spPr>
            <a:xfrm rot="-3907178">
              <a:off x="3563201" y="979589"/>
              <a:ext cx="1394196" cy="40429"/>
            </a:xfrm>
            <a:custGeom>
              <a:rect b="b" l="l" r="r" t="t"/>
              <a:pathLst>
                <a:path extrusionOk="0" h="120000" w="120000">
                  <a:moveTo>
                    <a:pt x="0" y="59999"/>
                  </a:moveTo>
                  <a:lnTo>
                    <a:pt x="120000" y="59999"/>
                  </a:lnTo>
                </a:path>
              </a:pathLst>
            </a:cu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txBox="1"/>
            <p:nvPr/>
          </p:nvSpPr>
          <p:spPr>
            <a:xfrm rot="-3907178">
              <a:off x="4225445" y="964949"/>
              <a:ext cx="69709" cy="697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28" name="Google Shape;128;p6"/>
            <p:cNvSpPr/>
            <p:nvPr/>
          </p:nvSpPr>
          <p:spPr>
            <a:xfrm>
              <a:off x="4553586" y="796"/>
              <a:ext cx="1466433" cy="733216"/>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txBox="1"/>
            <p:nvPr/>
          </p:nvSpPr>
          <p:spPr>
            <a:xfrm>
              <a:off x="4575061" y="22271"/>
              <a:ext cx="1423483" cy="6902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Eye Tracking through Computer Vision</a:t>
              </a:r>
              <a:endParaRPr b="0" i="0" sz="1100" u="none" cap="none" strike="noStrike">
                <a:solidFill>
                  <a:schemeClr val="lt1"/>
                </a:solidFill>
                <a:latin typeface="Arial"/>
                <a:ea typeface="Arial"/>
                <a:cs typeface="Arial"/>
                <a:sym typeface="Arial"/>
              </a:endParaRPr>
            </a:p>
          </p:txBody>
        </p:sp>
        <p:sp>
          <p:nvSpPr>
            <p:cNvPr id="130" name="Google Shape;130;p6"/>
            <p:cNvSpPr/>
            <p:nvPr/>
          </p:nvSpPr>
          <p:spPr>
            <a:xfrm rot="-2142401">
              <a:off x="3899116" y="1401189"/>
              <a:ext cx="722367" cy="40429"/>
            </a:xfrm>
            <a:custGeom>
              <a:rect b="b" l="l" r="r" t="t"/>
              <a:pathLst>
                <a:path extrusionOk="0" h="120000" w="120000">
                  <a:moveTo>
                    <a:pt x="0" y="59999"/>
                  </a:moveTo>
                  <a:lnTo>
                    <a:pt x="120000" y="59999"/>
                  </a:lnTo>
                </a:path>
              </a:pathLst>
            </a:cu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txBox="1"/>
            <p:nvPr/>
          </p:nvSpPr>
          <p:spPr>
            <a:xfrm rot="-2142401">
              <a:off x="4242240" y="1403345"/>
              <a:ext cx="36118" cy="3611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2" name="Google Shape;132;p6"/>
            <p:cNvSpPr/>
            <p:nvPr/>
          </p:nvSpPr>
          <p:spPr>
            <a:xfrm>
              <a:off x="4553586" y="843996"/>
              <a:ext cx="1466433" cy="733216"/>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txBox="1"/>
            <p:nvPr/>
          </p:nvSpPr>
          <p:spPr>
            <a:xfrm>
              <a:off x="4575061" y="865471"/>
              <a:ext cx="1423483" cy="6902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3 Dimensionally Adjustable Ball-Joint Motor</a:t>
              </a:r>
              <a:endParaRPr b="0" i="0" sz="1100" u="none" cap="none" strike="noStrike">
                <a:solidFill>
                  <a:schemeClr val="lt1"/>
                </a:solidFill>
                <a:latin typeface="Arial"/>
                <a:ea typeface="Arial"/>
                <a:cs typeface="Arial"/>
                <a:sym typeface="Arial"/>
              </a:endParaRPr>
            </a:p>
          </p:txBody>
        </p:sp>
        <p:sp>
          <p:nvSpPr>
            <p:cNvPr id="134" name="Google Shape;134;p6"/>
            <p:cNvSpPr/>
            <p:nvPr/>
          </p:nvSpPr>
          <p:spPr>
            <a:xfrm rot="2142401">
              <a:off x="3899116" y="1822788"/>
              <a:ext cx="722367" cy="40429"/>
            </a:xfrm>
            <a:custGeom>
              <a:rect b="b" l="l" r="r" t="t"/>
              <a:pathLst>
                <a:path extrusionOk="0" h="120000" w="120000">
                  <a:moveTo>
                    <a:pt x="0" y="59999"/>
                  </a:moveTo>
                  <a:lnTo>
                    <a:pt x="120000" y="59999"/>
                  </a:lnTo>
                </a:path>
              </a:pathLst>
            </a:cu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txBox="1"/>
            <p:nvPr/>
          </p:nvSpPr>
          <p:spPr>
            <a:xfrm rot="2142401">
              <a:off x="4242240" y="1824944"/>
              <a:ext cx="36118" cy="3611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36" name="Google Shape;136;p6"/>
            <p:cNvSpPr/>
            <p:nvPr/>
          </p:nvSpPr>
          <p:spPr>
            <a:xfrm>
              <a:off x="4553586" y="1687195"/>
              <a:ext cx="1466433" cy="733216"/>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txBox="1"/>
            <p:nvPr/>
          </p:nvSpPr>
          <p:spPr>
            <a:xfrm>
              <a:off x="4575061" y="1708670"/>
              <a:ext cx="1423483" cy="6902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Powered by Raspberry P</a:t>
              </a:r>
              <a:r>
                <a:rPr b="1" i="0" lang="en" sz="1100" u="none" cap="none" strike="noStrike">
                  <a:solidFill>
                    <a:schemeClr val="lt1"/>
                  </a:solidFill>
                  <a:latin typeface="Arial"/>
                  <a:ea typeface="Arial"/>
                  <a:cs typeface="Arial"/>
                  <a:sym typeface="Arial"/>
                </a:rPr>
                <a:t>i</a:t>
              </a:r>
              <a:endParaRPr b="0" i="0" sz="1100" u="none" cap="none" strike="noStrike">
                <a:solidFill>
                  <a:schemeClr val="lt1"/>
                </a:solidFill>
                <a:latin typeface="Arial"/>
                <a:ea typeface="Arial"/>
                <a:cs typeface="Arial"/>
                <a:sym typeface="Arial"/>
              </a:endParaRPr>
            </a:p>
          </p:txBody>
        </p:sp>
        <p:sp>
          <p:nvSpPr>
            <p:cNvPr id="138" name="Google Shape;138;p6"/>
            <p:cNvSpPr/>
            <p:nvPr/>
          </p:nvSpPr>
          <p:spPr>
            <a:xfrm rot="3907178">
              <a:off x="3563201" y="2244388"/>
              <a:ext cx="1394196" cy="40429"/>
            </a:xfrm>
            <a:custGeom>
              <a:rect b="b" l="l" r="r" t="t"/>
              <a:pathLst>
                <a:path extrusionOk="0" h="120000" w="120000">
                  <a:moveTo>
                    <a:pt x="0" y="59999"/>
                  </a:moveTo>
                  <a:lnTo>
                    <a:pt x="120000" y="59999"/>
                  </a:lnTo>
                </a:path>
              </a:pathLst>
            </a:custGeom>
            <a:noFill/>
            <a:ln cap="flat" cmpd="sng" w="25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txBox="1"/>
            <p:nvPr/>
          </p:nvSpPr>
          <p:spPr>
            <a:xfrm rot="3907178">
              <a:off x="4225445" y="2229748"/>
              <a:ext cx="69709" cy="6970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40" name="Google Shape;140;p6"/>
            <p:cNvSpPr/>
            <p:nvPr/>
          </p:nvSpPr>
          <p:spPr>
            <a:xfrm>
              <a:off x="4553586" y="2530394"/>
              <a:ext cx="1466433" cy="733216"/>
            </a:xfrm>
            <a:prstGeom prst="roundRect">
              <a:avLst>
                <a:gd fmla="val 10000" name="adj"/>
              </a:avLst>
            </a:prstGeom>
            <a:solidFill>
              <a:srgbClr val="FAD22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txBox="1"/>
            <p:nvPr/>
          </p:nvSpPr>
          <p:spPr>
            <a:xfrm>
              <a:off x="4575061" y="2551869"/>
              <a:ext cx="1423483" cy="690266"/>
            </a:xfrm>
            <a:prstGeom prst="rect">
              <a:avLst/>
            </a:prstGeom>
            <a:noFill/>
            <a:ln>
              <a:noFill/>
            </a:ln>
          </p:spPr>
          <p:txBody>
            <a:bodyPr anchorCtr="0" anchor="ctr" bIns="6975" lIns="6975" spcFirstLastPara="1" rIns="6975" wrap="square" tIns="6975">
              <a:noAutofit/>
            </a:bodyPr>
            <a:lstStyle/>
            <a:p>
              <a:pPr indent="0" lvl="0" marL="0" marR="0" rtl="0" algn="ctr">
                <a:lnSpc>
                  <a:spcPct val="90000"/>
                </a:lnSpc>
                <a:spcBef>
                  <a:spcPts val="0"/>
                </a:spcBef>
                <a:spcAft>
                  <a:spcPts val="0"/>
                </a:spcAft>
                <a:buClr>
                  <a:srgbClr val="000000"/>
                </a:buClr>
                <a:buSzPts val="1100"/>
                <a:buFont typeface="Arial"/>
                <a:buNone/>
              </a:pPr>
              <a:r>
                <a:rPr b="1" i="0" lang="en" sz="1100" u="none" cap="none" strike="noStrike">
                  <a:solidFill>
                    <a:schemeClr val="lt1"/>
                  </a:solidFill>
                  <a:latin typeface="Arial"/>
                  <a:ea typeface="Arial"/>
                  <a:cs typeface="Arial"/>
                  <a:sym typeface="Arial"/>
                </a:rPr>
                <a:t>Optional Auto / Manual mode</a:t>
              </a:r>
              <a:endParaRPr b="0" i="0" sz="1100" u="none" cap="none" strike="noStrike">
                <a:solidFill>
                  <a:schemeClr val="lt1"/>
                </a:solidFill>
                <a:latin typeface="Arial"/>
                <a:ea typeface="Arial"/>
                <a:cs typeface="Arial"/>
                <a:sym typeface="Arial"/>
              </a:endParaRPr>
            </a:p>
          </p:txBody>
        </p:sp>
      </p:grpSp>
      <p:sp>
        <p:nvSpPr>
          <p:cNvPr id="142" name="Google Shape;142;p6"/>
          <p:cNvSpPr/>
          <p:nvPr/>
        </p:nvSpPr>
        <p:spPr>
          <a:xfrm>
            <a:off x="0" y="0"/>
            <a:ext cx="9144000" cy="545700"/>
          </a:xfrm>
          <a:prstGeom prst="rect">
            <a:avLst/>
          </a:prstGeom>
          <a:solidFill>
            <a:srgbClr val="FAD2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dk1"/>
                </a:solidFill>
                <a:latin typeface="Arial"/>
                <a:ea typeface="Arial"/>
                <a:cs typeface="Arial"/>
                <a:sym typeface="Arial"/>
              </a:rPr>
              <a:t>‹#›</a:t>
            </a:fld>
            <a:endParaRPr sz="9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92727"/>
        </a:solidFill>
      </p:bgPr>
    </p:bg>
    <p:spTree>
      <p:nvGrpSpPr>
        <p:cNvPr id="147" name="Shape 147"/>
        <p:cNvGrpSpPr/>
        <p:nvPr/>
      </p:nvGrpSpPr>
      <p:grpSpPr>
        <a:xfrm>
          <a:off x="0" y="0"/>
          <a:ext cx="0" cy="0"/>
          <a:chOff x="0" y="0"/>
          <a:chExt cx="0" cy="0"/>
        </a:xfrm>
      </p:grpSpPr>
      <p:sp>
        <p:nvSpPr>
          <p:cNvPr id="148" name="Google Shape;148;p7"/>
          <p:cNvSpPr/>
          <p:nvPr/>
        </p:nvSpPr>
        <p:spPr>
          <a:xfrm>
            <a:off x="6255911" y="0"/>
            <a:ext cx="2888089" cy="5143500"/>
          </a:xfrm>
          <a:custGeom>
            <a:rect b="b" l="l" r="r" t="t"/>
            <a:pathLst>
              <a:path extrusionOk="0" h="6299201" w="3537019">
                <a:moveTo>
                  <a:pt x="0" y="0"/>
                </a:moveTo>
                <a:lnTo>
                  <a:pt x="3537019" y="0"/>
                </a:lnTo>
                <a:lnTo>
                  <a:pt x="3537019" y="6299201"/>
                </a:lnTo>
                <a:lnTo>
                  <a:pt x="0" y="6299201"/>
                </a:lnTo>
                <a:close/>
              </a:path>
            </a:pathLst>
          </a:custGeom>
          <a:solidFill>
            <a:srgbClr val="FAD22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7"/>
          <p:cNvSpPr txBox="1"/>
          <p:nvPr/>
        </p:nvSpPr>
        <p:spPr>
          <a:xfrm>
            <a:off x="462981" y="229297"/>
            <a:ext cx="5326507" cy="478272"/>
          </a:xfrm>
          <a:prstGeom prst="rect">
            <a:avLst/>
          </a:prstGeom>
          <a:noFill/>
          <a:ln>
            <a:noFill/>
          </a:ln>
        </p:spPr>
        <p:txBody>
          <a:bodyPr anchorCtr="0" anchor="t" bIns="0" lIns="0" spcFirstLastPara="1" rIns="0" wrap="square" tIns="0">
            <a:spAutoFit/>
          </a:bodyPr>
          <a:lstStyle/>
          <a:p>
            <a:pPr indent="0" lvl="0" marL="0" marR="0" rtl="0" algn="l">
              <a:lnSpc>
                <a:spcPct val="111001"/>
              </a:lnSpc>
              <a:spcBef>
                <a:spcPts val="0"/>
              </a:spcBef>
              <a:spcAft>
                <a:spcPts val="0"/>
              </a:spcAft>
              <a:buClr>
                <a:srgbClr val="000000"/>
              </a:buClr>
              <a:buSzPts val="2800"/>
              <a:buFont typeface="Arial"/>
              <a:buNone/>
            </a:pPr>
            <a:r>
              <a:rPr b="0" i="0" lang="en" sz="2800" u="none" cap="none" strike="noStrike">
                <a:solidFill>
                  <a:schemeClr val="dk1"/>
                </a:solidFill>
                <a:latin typeface="Arial"/>
                <a:ea typeface="Arial"/>
                <a:cs typeface="Arial"/>
                <a:sym typeface="Arial"/>
              </a:rPr>
              <a:t>Related Patents</a:t>
            </a:r>
            <a:endParaRPr b="0" i="0" sz="400" u="none" cap="none" strike="noStrike">
              <a:solidFill>
                <a:schemeClr val="dk1"/>
              </a:solidFill>
              <a:latin typeface="Arial"/>
              <a:ea typeface="Arial"/>
              <a:cs typeface="Arial"/>
              <a:sym typeface="Arial"/>
            </a:endParaRPr>
          </a:p>
        </p:txBody>
      </p:sp>
      <p:sp>
        <p:nvSpPr>
          <p:cNvPr id="150" name="Google Shape;150;p7"/>
          <p:cNvSpPr txBox="1"/>
          <p:nvPr/>
        </p:nvSpPr>
        <p:spPr>
          <a:xfrm>
            <a:off x="382675" y="832263"/>
            <a:ext cx="5326500" cy="3509400"/>
          </a:xfrm>
          <a:prstGeom prst="rect">
            <a:avLst/>
          </a:prstGeom>
          <a:noFill/>
          <a:ln>
            <a:noFill/>
          </a:ln>
        </p:spPr>
        <p:txBody>
          <a:bodyPr anchorCtr="0" anchor="t" bIns="0" lIns="0" spcFirstLastPara="1" rIns="0" wrap="square" tIns="0">
            <a:spAutoFit/>
          </a:bodyPr>
          <a:lstStyle/>
          <a:p>
            <a:pPr indent="-171450" lvl="8" marL="323850" marR="0" rtl="0" algn="just">
              <a:lnSpc>
                <a:spcPct val="200000"/>
              </a:lnSpc>
              <a:spcBef>
                <a:spcPts val="0"/>
              </a:spcBef>
              <a:spcAft>
                <a:spcPts val="0"/>
              </a:spcAft>
              <a:buClr>
                <a:srgbClr val="FAD224"/>
              </a:buClr>
              <a:buSzPts val="1200"/>
              <a:buFont typeface="Noto Sans Symbols"/>
              <a:buChar char="❑"/>
            </a:pPr>
            <a:r>
              <a:rPr b="1" i="0" lang="en" sz="1200" u="none" cap="none" strike="noStrike">
                <a:solidFill>
                  <a:schemeClr val="dk1"/>
                </a:solidFill>
                <a:latin typeface="Arial"/>
                <a:ea typeface="Arial"/>
                <a:cs typeface="Arial"/>
                <a:sym typeface="Arial"/>
              </a:rPr>
              <a:t>Vishwakarma Institute of Technology </a:t>
            </a:r>
            <a:endParaRPr b="0" i="0" sz="1200" u="none" cap="none" strike="noStrike">
              <a:solidFill>
                <a:schemeClr val="dk1"/>
              </a:solidFill>
              <a:latin typeface="Arial"/>
              <a:ea typeface="Arial"/>
              <a:cs typeface="Arial"/>
              <a:sym typeface="Arial"/>
            </a:endParaRPr>
          </a:p>
          <a:p>
            <a:pPr indent="-304800" lvl="1"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Developed an automatic rear-view mirror for bikes.</a:t>
            </a:r>
            <a:endParaRPr b="1" i="0" sz="1200" u="none" cap="none" strike="noStrike">
              <a:solidFill>
                <a:schemeClr val="dk1"/>
              </a:solidFill>
              <a:latin typeface="Arial"/>
              <a:ea typeface="Arial"/>
              <a:cs typeface="Arial"/>
              <a:sym typeface="Arial"/>
            </a:endParaRPr>
          </a:p>
          <a:p>
            <a:pPr indent="-304800" lvl="1"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 </a:t>
            </a:r>
            <a:r>
              <a:rPr lang="en" sz="1200">
                <a:solidFill>
                  <a:schemeClr val="dk1"/>
                </a:solidFill>
              </a:rPr>
              <a:t>M</a:t>
            </a:r>
            <a:r>
              <a:rPr b="0" i="0" lang="en" sz="1200" u="none" cap="none" strike="noStrike">
                <a:solidFill>
                  <a:schemeClr val="dk1"/>
                </a:solidFill>
                <a:latin typeface="Arial"/>
                <a:ea typeface="Arial"/>
                <a:cs typeface="Arial"/>
                <a:sym typeface="Arial"/>
              </a:rPr>
              <a:t>irror angle was adjusted based on vehicle visibility.</a:t>
            </a:r>
            <a:endParaRPr b="1" i="0" sz="1200" u="none" cap="none" strike="noStrike">
              <a:solidFill>
                <a:schemeClr val="dk1"/>
              </a:solidFill>
              <a:latin typeface="Arial"/>
              <a:ea typeface="Arial"/>
              <a:cs typeface="Arial"/>
              <a:sym typeface="Arial"/>
            </a:endParaRPr>
          </a:p>
          <a:p>
            <a:pPr indent="-171450" lvl="0" marL="323850" marR="0" rtl="0" algn="just">
              <a:lnSpc>
                <a:spcPct val="200000"/>
              </a:lnSpc>
              <a:spcBef>
                <a:spcPts val="0"/>
              </a:spcBef>
              <a:spcAft>
                <a:spcPts val="0"/>
              </a:spcAft>
              <a:buClr>
                <a:srgbClr val="FAD224"/>
              </a:buClr>
              <a:buSzPts val="1200"/>
              <a:buFont typeface="Noto Sans Symbols"/>
              <a:buChar char="❑"/>
            </a:pPr>
            <a:r>
              <a:rPr b="1" i="0" lang="en" sz="1200" u="none" cap="none" strike="noStrike">
                <a:solidFill>
                  <a:schemeClr val="dk1"/>
                </a:solidFill>
                <a:latin typeface="Arial"/>
                <a:ea typeface="Arial"/>
                <a:cs typeface="Arial"/>
                <a:sym typeface="Arial"/>
              </a:rPr>
              <a:t>Tongmyong University</a:t>
            </a:r>
            <a:endParaRPr/>
          </a:p>
          <a:p>
            <a:pPr indent="-304800" lvl="0"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Explored the eye-tracking technology’s potential for rear-view mirror adjustment to improve driver safety.</a:t>
            </a:r>
            <a:endParaRPr/>
          </a:p>
          <a:p>
            <a:pPr indent="-304800" lvl="1"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Only conceptualized.</a:t>
            </a:r>
            <a:endParaRPr/>
          </a:p>
          <a:p>
            <a:pPr indent="-171450" lvl="0" marL="323850" marR="0" rtl="0" algn="just">
              <a:lnSpc>
                <a:spcPct val="200000"/>
              </a:lnSpc>
              <a:spcBef>
                <a:spcPts val="0"/>
              </a:spcBef>
              <a:spcAft>
                <a:spcPts val="0"/>
              </a:spcAft>
              <a:buClr>
                <a:srgbClr val="FAD224"/>
              </a:buClr>
              <a:buSzPts val="1200"/>
              <a:buFont typeface="Noto Sans Symbols"/>
              <a:buChar char="❑"/>
            </a:pPr>
            <a:r>
              <a:rPr b="1" i="0" lang="en" sz="1200" u="none" cap="none" strike="noStrike">
                <a:solidFill>
                  <a:schemeClr val="dk1"/>
                </a:solidFill>
                <a:latin typeface="Arial"/>
                <a:ea typeface="Arial"/>
                <a:cs typeface="Arial"/>
                <a:sym typeface="Arial"/>
              </a:rPr>
              <a:t>University of Bologna</a:t>
            </a:r>
            <a:endParaRPr/>
          </a:p>
          <a:p>
            <a:pPr indent="-304800" lvl="1"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Created a prototype of motor adjustment through face tracking.</a:t>
            </a:r>
            <a:endParaRPr/>
          </a:p>
          <a:p>
            <a:pPr indent="-304800" lvl="1" marL="914400" marR="0" rtl="0" algn="just">
              <a:lnSpc>
                <a:spcPct val="200000"/>
              </a:lnSpc>
              <a:spcBef>
                <a:spcPts val="0"/>
              </a:spcBef>
              <a:spcAft>
                <a:spcPts val="0"/>
              </a:spcAft>
              <a:buClr>
                <a:srgbClr val="FAD224"/>
              </a:buClr>
              <a:buSzPts val="1200"/>
              <a:buFont typeface="Courier New"/>
              <a:buChar char="o"/>
            </a:pPr>
            <a:r>
              <a:rPr b="0" i="0" lang="en" sz="1200" u="none" cap="none" strike="noStrike">
                <a:solidFill>
                  <a:schemeClr val="dk1"/>
                </a:solidFill>
                <a:latin typeface="Arial"/>
                <a:ea typeface="Arial"/>
                <a:cs typeface="Arial"/>
                <a:sym typeface="Arial"/>
              </a:rPr>
              <a:t>Used Windows as main operating system.</a:t>
            </a:r>
            <a:endParaRPr/>
          </a:p>
        </p:txBody>
      </p:sp>
      <p:sp>
        <p:nvSpPr>
          <p:cNvPr id="151" name="Google Shape;151;p7"/>
          <p:cNvSpPr txBox="1"/>
          <p:nvPr/>
        </p:nvSpPr>
        <p:spPr>
          <a:xfrm>
            <a:off x="157375" y="4466350"/>
            <a:ext cx="6045717" cy="3210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800"/>
              <a:buFont typeface="Arial"/>
              <a:buNone/>
            </a:pPr>
            <a:r>
              <a:rPr b="0" i="0" lang="en" sz="800" u="none" cap="none" strike="noStrike">
                <a:solidFill>
                  <a:srgbClr val="FAD224"/>
                </a:solidFill>
                <a:latin typeface="Arial"/>
                <a:ea typeface="Arial"/>
                <a:cs typeface="Arial"/>
                <a:sym typeface="Arial"/>
              </a:rPr>
              <a:t>▲</a:t>
            </a:r>
            <a:r>
              <a:rPr b="0" i="0" lang="en" sz="800" u="none" cap="none" strike="noStrike">
                <a:solidFill>
                  <a:schemeClr val="dk1"/>
                </a:solidFill>
                <a:latin typeface="Times New Roman"/>
                <a:ea typeface="Times New Roman"/>
                <a:cs typeface="Times New Roman"/>
                <a:sym typeface="Times New Roman"/>
              </a:rPr>
              <a:t>Karvir, S. (2023). Automatic Adjustable Rear-View Mirror Using Servo Motor and Arduino for Bikes </a:t>
            </a:r>
            <a:endParaRPr b="0" i="1" sz="8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800"/>
              <a:buFont typeface="Arial"/>
              <a:buNone/>
            </a:pPr>
            <a:r>
              <a:rPr b="0" i="0" lang="en" sz="800" u="none" cap="none" strike="noStrike">
                <a:solidFill>
                  <a:srgbClr val="FAD224"/>
                </a:solidFill>
                <a:latin typeface="Arial"/>
                <a:ea typeface="Arial"/>
                <a:cs typeface="Arial"/>
                <a:sym typeface="Arial"/>
              </a:rPr>
              <a:t>▲</a:t>
            </a:r>
            <a:r>
              <a:rPr b="0" i="0" lang="en" sz="800" u="none" cap="none" strike="noStrike">
                <a:solidFill>
                  <a:schemeClr val="dk1"/>
                </a:solidFill>
                <a:latin typeface="Times New Roman"/>
                <a:ea typeface="Times New Roman"/>
                <a:cs typeface="Times New Roman"/>
                <a:sym typeface="Times New Roman"/>
              </a:rPr>
              <a:t>Rota, F., &amp; Stefano, L. (2017). Automatically adjustable rear mirror based on computer vision. </a:t>
            </a:r>
            <a:r>
              <a:rPr b="0" i="1" lang="en" sz="800" u="none" cap="none" strike="noStrike">
                <a:solidFill>
                  <a:schemeClr val="dk1"/>
                </a:solidFill>
                <a:latin typeface="Times New Roman"/>
                <a:ea typeface="Times New Roman"/>
                <a:cs typeface="Times New Roman"/>
                <a:sym typeface="Times New Roman"/>
              </a:rPr>
              <a:t>2017 International Conference of Electrical and Electronic Technologies for Automotive</a:t>
            </a:r>
            <a:r>
              <a:rPr b="0" i="0" lang="en" sz="800" u="none" cap="none" strike="noStrike">
                <a:solidFill>
                  <a:schemeClr val="dk1"/>
                </a:solidFill>
                <a:latin typeface="Times New Roman"/>
                <a:ea typeface="Times New Roman"/>
                <a:cs typeface="Times New Roman"/>
                <a:sym typeface="Times New Roman"/>
              </a:rPr>
              <a:t>, 1-7</a:t>
            </a:r>
            <a:endParaRPr b="0" i="0" sz="800" u="none" cap="none" strike="noStrike">
              <a:solidFill>
                <a:schemeClr val="dk1"/>
              </a:solidFill>
              <a:latin typeface="Times New Roman"/>
              <a:ea typeface="Times New Roman"/>
              <a:cs typeface="Times New Roman"/>
              <a:sym typeface="Times New Roman"/>
            </a:endParaRPr>
          </a:p>
          <a:p>
            <a:pPr indent="0" lvl="0" marL="0" marR="0" rtl="0" algn="just">
              <a:lnSpc>
                <a:spcPct val="115000"/>
              </a:lnSpc>
              <a:spcBef>
                <a:spcPts val="0"/>
              </a:spcBef>
              <a:spcAft>
                <a:spcPts val="0"/>
              </a:spcAft>
              <a:buClr>
                <a:srgbClr val="000000"/>
              </a:buClr>
              <a:buSzPts val="800"/>
              <a:buFont typeface="Arial"/>
              <a:buNone/>
            </a:pPr>
            <a:r>
              <a:t/>
            </a:r>
            <a:endParaRPr b="0" i="0" sz="800" u="none" cap="none" strike="noStrike">
              <a:solidFill>
                <a:schemeClr val="dk1"/>
              </a:solidFill>
              <a:latin typeface="Times New Roman"/>
              <a:ea typeface="Times New Roman"/>
              <a:cs typeface="Times New Roman"/>
              <a:sym typeface="Times New Roman"/>
            </a:endParaRPr>
          </a:p>
        </p:txBody>
      </p:sp>
      <p:pic>
        <p:nvPicPr>
          <p:cNvPr id="152" name="Google Shape;152;p7"/>
          <p:cNvPicPr preferRelativeResize="0"/>
          <p:nvPr/>
        </p:nvPicPr>
        <p:blipFill rotWithShape="1">
          <a:blip r:embed="rId3">
            <a:alphaModFix/>
          </a:blip>
          <a:srcRect b="0" l="0" r="0" t="0"/>
          <a:stretch/>
        </p:blipFill>
        <p:spPr>
          <a:xfrm>
            <a:off x="6395253" y="520278"/>
            <a:ext cx="2515450" cy="1446175"/>
          </a:xfrm>
          <a:prstGeom prst="rect">
            <a:avLst/>
          </a:prstGeom>
          <a:noFill/>
          <a:ln>
            <a:noFill/>
          </a:ln>
        </p:spPr>
      </p:pic>
      <p:pic>
        <p:nvPicPr>
          <p:cNvPr id="153" name="Google Shape;153;p7"/>
          <p:cNvPicPr preferRelativeResize="0"/>
          <p:nvPr/>
        </p:nvPicPr>
        <p:blipFill rotWithShape="1">
          <a:blip r:embed="rId4">
            <a:alphaModFix/>
          </a:blip>
          <a:srcRect b="0" l="0" r="0" t="0"/>
          <a:stretch/>
        </p:blipFill>
        <p:spPr>
          <a:xfrm>
            <a:off x="6923077" y="2486731"/>
            <a:ext cx="1617315" cy="1446175"/>
          </a:xfrm>
          <a:prstGeom prst="rect">
            <a:avLst/>
          </a:prstGeom>
          <a:noFill/>
          <a:ln>
            <a:noFill/>
          </a:ln>
        </p:spPr>
      </p:pic>
      <p:sp>
        <p:nvSpPr>
          <p:cNvPr id="154" name="Google Shape;154;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D224"/>
        </a:solidFill>
      </p:bgPr>
    </p:bg>
    <p:spTree>
      <p:nvGrpSpPr>
        <p:cNvPr id="158" name="Shape 158"/>
        <p:cNvGrpSpPr/>
        <p:nvPr/>
      </p:nvGrpSpPr>
      <p:grpSpPr>
        <a:xfrm>
          <a:off x="0" y="0"/>
          <a:ext cx="0" cy="0"/>
          <a:chOff x="0" y="0"/>
          <a:chExt cx="0" cy="0"/>
        </a:xfrm>
      </p:grpSpPr>
      <p:sp>
        <p:nvSpPr>
          <p:cNvPr id="159" name="Google Shape;159;p8"/>
          <p:cNvSpPr/>
          <p:nvPr/>
        </p:nvSpPr>
        <p:spPr>
          <a:xfrm>
            <a:off x="0" y="-2050"/>
            <a:ext cx="46818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8"/>
          <p:cNvSpPr txBox="1"/>
          <p:nvPr/>
        </p:nvSpPr>
        <p:spPr>
          <a:xfrm>
            <a:off x="4848493" y="323218"/>
            <a:ext cx="4071900" cy="4311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200"/>
              <a:buFont typeface="Arial"/>
              <a:buNone/>
            </a:pPr>
            <a:r>
              <a:rPr lang="en" sz="2800">
                <a:latin typeface="Poppins SemiBold"/>
                <a:ea typeface="Poppins SemiBold"/>
                <a:cs typeface="Poppins SemiBold"/>
                <a:sym typeface="Poppins SemiBold"/>
              </a:rPr>
              <a:t>Prototype Mechanism</a:t>
            </a:r>
            <a:endParaRPr b="0" i="0" sz="100" u="none" cap="none" strike="noStrike">
              <a:solidFill>
                <a:srgbClr val="000000"/>
              </a:solidFill>
              <a:latin typeface="Poppins SemiBold"/>
              <a:ea typeface="Poppins SemiBold"/>
              <a:cs typeface="Poppins SemiBold"/>
              <a:sym typeface="Poppins SemiBold"/>
            </a:endParaRPr>
          </a:p>
        </p:txBody>
      </p:sp>
      <p:sp>
        <p:nvSpPr>
          <p:cNvPr id="161" name="Google Shape;161;p8"/>
          <p:cNvSpPr txBox="1"/>
          <p:nvPr/>
        </p:nvSpPr>
        <p:spPr>
          <a:xfrm>
            <a:off x="4794818" y="882318"/>
            <a:ext cx="3905100" cy="465600"/>
          </a:xfrm>
          <a:prstGeom prst="rect">
            <a:avLst/>
          </a:prstGeom>
          <a:noFill/>
          <a:ln>
            <a:noFill/>
          </a:ln>
        </p:spPr>
        <p:txBody>
          <a:bodyPr anchorCtr="0" anchor="t" bIns="0" lIns="0" spcFirstLastPara="1" rIns="0" wrap="square" tIns="0">
            <a:spAutoFit/>
          </a:bodyPr>
          <a:lstStyle/>
          <a:p>
            <a:pPr indent="-310832" lvl="0" marL="457200" marR="0" rtl="0" algn="l">
              <a:lnSpc>
                <a:spcPct val="150000"/>
              </a:lnSpc>
              <a:spcBef>
                <a:spcPts val="0"/>
              </a:spcBef>
              <a:spcAft>
                <a:spcPts val="0"/>
              </a:spcAft>
              <a:buClr>
                <a:srgbClr val="000000"/>
              </a:buClr>
              <a:buSzPts val="1283"/>
              <a:buFont typeface="Arial"/>
              <a:buChar char="❏"/>
            </a:pPr>
            <a:r>
              <a:rPr b="0" i="0" lang="en" sz="1100" u="none" cap="none" strike="noStrike">
                <a:solidFill>
                  <a:srgbClr val="000000"/>
                </a:solidFill>
                <a:latin typeface="Arial"/>
                <a:ea typeface="Arial"/>
                <a:cs typeface="Arial"/>
                <a:sym typeface="Arial"/>
              </a:rPr>
              <a:t>ABENICS ball joint is crucial for the main operation of the system</a:t>
            </a:r>
            <a:r>
              <a:rPr lang="en" sz="1100"/>
              <a:t>.</a:t>
            </a:r>
            <a:endParaRPr/>
          </a:p>
        </p:txBody>
      </p:sp>
      <p:sp>
        <p:nvSpPr>
          <p:cNvPr id="162" name="Google Shape;162;p8"/>
          <p:cNvSpPr txBox="1"/>
          <p:nvPr/>
        </p:nvSpPr>
        <p:spPr>
          <a:xfrm>
            <a:off x="5007974" y="1390150"/>
            <a:ext cx="3967500" cy="423300"/>
          </a:xfrm>
          <a:prstGeom prst="rect">
            <a:avLst/>
          </a:prstGeom>
          <a:noFill/>
          <a:ln>
            <a:noFill/>
          </a:ln>
        </p:spPr>
        <p:txBody>
          <a:bodyPr anchorCtr="0" anchor="t" bIns="0" lIns="0" spcFirstLastPara="1" rIns="0" wrap="square" tIns="0">
            <a:spAutoFit/>
          </a:bodyPr>
          <a:lstStyle/>
          <a:p>
            <a:pPr indent="-184150" lvl="1" marL="266700" marR="0" rtl="0" algn="l">
              <a:lnSpc>
                <a:spcPct val="150000"/>
              </a:lnSpc>
              <a:spcBef>
                <a:spcPts val="0"/>
              </a:spcBef>
              <a:spcAft>
                <a:spcPts val="0"/>
              </a:spcAft>
              <a:buClr>
                <a:srgbClr val="292727"/>
              </a:buClr>
              <a:buSzPts val="1100"/>
              <a:buFont typeface="Courier New"/>
              <a:buChar char="o"/>
            </a:pPr>
            <a:r>
              <a:rPr b="0" i="0" lang="en" sz="1100" u="none" cap="none" strike="noStrike">
                <a:solidFill>
                  <a:srgbClr val="000000"/>
                </a:solidFill>
                <a:latin typeface="Arial"/>
                <a:ea typeface="Arial"/>
                <a:cs typeface="Arial"/>
                <a:sym typeface="Arial"/>
              </a:rPr>
              <a:t>Multidirectional axial movements: yaw</a:t>
            </a:r>
            <a:r>
              <a:rPr lang="en" sz="1100"/>
              <a:t> </a:t>
            </a:r>
            <a:r>
              <a:rPr b="0" i="0" lang="en" sz="1100" u="none" cap="none" strike="noStrike">
                <a:solidFill>
                  <a:srgbClr val="000000"/>
                </a:solidFill>
                <a:latin typeface="Arial"/>
                <a:ea typeface="Arial"/>
                <a:cs typeface="Arial"/>
                <a:sym typeface="Arial"/>
              </a:rPr>
              <a:t>and roll.</a:t>
            </a:r>
            <a:endParaRPr sz="1100"/>
          </a:p>
          <a:p>
            <a:pPr indent="-184150" lvl="1" marL="266700" marR="0" rtl="0" algn="l">
              <a:lnSpc>
                <a:spcPct val="150000"/>
              </a:lnSpc>
              <a:spcBef>
                <a:spcPts val="0"/>
              </a:spcBef>
              <a:spcAft>
                <a:spcPts val="0"/>
              </a:spcAft>
              <a:buClr>
                <a:srgbClr val="292727"/>
              </a:buClr>
              <a:buSzPts val="1100"/>
              <a:buFont typeface="Courier New"/>
              <a:buChar char="o"/>
            </a:pPr>
            <a:r>
              <a:rPr b="0" i="0" lang="en" sz="1100" u="none" cap="none" strike="noStrike">
                <a:solidFill>
                  <a:srgbClr val="000000"/>
                </a:solidFill>
                <a:latin typeface="Arial"/>
                <a:ea typeface="Arial"/>
                <a:cs typeface="Arial"/>
                <a:sym typeface="Arial"/>
              </a:rPr>
              <a:t>Gruebler’s equation is used to find the degrees of freedom.</a:t>
            </a:r>
            <a:endParaRPr b="0" i="0" sz="1100" u="none" cap="none" strike="noStrike">
              <a:solidFill>
                <a:srgbClr val="000000"/>
              </a:solidFill>
              <a:latin typeface="Arial"/>
              <a:ea typeface="Arial"/>
              <a:cs typeface="Arial"/>
              <a:sym typeface="Arial"/>
            </a:endParaRPr>
          </a:p>
        </p:txBody>
      </p:sp>
      <p:pic>
        <p:nvPicPr>
          <p:cNvPr id="163" name="Google Shape;163;p8"/>
          <p:cNvPicPr preferRelativeResize="0"/>
          <p:nvPr/>
        </p:nvPicPr>
        <p:blipFill rotWithShape="1">
          <a:blip r:embed="rId3">
            <a:alphaModFix/>
          </a:blip>
          <a:srcRect b="6081" l="5356" r="0" t="3541"/>
          <a:stretch/>
        </p:blipFill>
        <p:spPr>
          <a:xfrm>
            <a:off x="59386" y="66268"/>
            <a:ext cx="4548127" cy="2719795"/>
          </a:xfrm>
          <a:prstGeom prst="rect">
            <a:avLst/>
          </a:prstGeom>
          <a:noFill/>
          <a:ln>
            <a:noFill/>
          </a:ln>
        </p:spPr>
      </p:pic>
      <p:pic>
        <p:nvPicPr>
          <p:cNvPr id="164" name="Google Shape;164;p8"/>
          <p:cNvPicPr preferRelativeResize="0"/>
          <p:nvPr/>
        </p:nvPicPr>
        <p:blipFill rotWithShape="1">
          <a:blip r:embed="rId4">
            <a:alphaModFix/>
          </a:blip>
          <a:srcRect b="0" l="0" r="0" t="0"/>
          <a:stretch/>
        </p:blipFill>
        <p:spPr>
          <a:xfrm>
            <a:off x="59387" y="3256240"/>
            <a:ext cx="2346810" cy="1359933"/>
          </a:xfrm>
          <a:prstGeom prst="rect">
            <a:avLst/>
          </a:prstGeom>
          <a:noFill/>
          <a:ln>
            <a:noFill/>
          </a:ln>
        </p:spPr>
      </p:pic>
      <p:pic>
        <p:nvPicPr>
          <p:cNvPr id="165" name="Google Shape;165;p8"/>
          <p:cNvPicPr preferRelativeResize="0"/>
          <p:nvPr/>
        </p:nvPicPr>
        <p:blipFill rotWithShape="1">
          <a:blip r:embed="rId5">
            <a:alphaModFix/>
          </a:blip>
          <a:srcRect b="0" l="19221" r="9982" t="0"/>
          <a:stretch/>
        </p:blipFill>
        <p:spPr>
          <a:xfrm>
            <a:off x="2599074" y="3143249"/>
            <a:ext cx="2008440" cy="1585913"/>
          </a:xfrm>
          <a:prstGeom prst="rect">
            <a:avLst/>
          </a:prstGeom>
          <a:noFill/>
          <a:ln>
            <a:noFill/>
          </a:ln>
        </p:spPr>
      </p:pic>
      <p:sp>
        <p:nvSpPr>
          <p:cNvPr id="166" name="Google Shape;166;p8"/>
          <p:cNvSpPr txBox="1"/>
          <p:nvPr/>
        </p:nvSpPr>
        <p:spPr>
          <a:xfrm>
            <a:off x="4794818" y="1855674"/>
            <a:ext cx="3905100" cy="2074200"/>
          </a:xfrm>
          <a:prstGeom prst="rect">
            <a:avLst/>
          </a:prstGeom>
          <a:noFill/>
          <a:ln>
            <a:noFill/>
          </a:ln>
        </p:spPr>
        <p:txBody>
          <a:bodyPr anchorCtr="0" anchor="t" bIns="0" lIns="0" spcFirstLastPara="1" rIns="0" wrap="square" tIns="0">
            <a:spAutoFit/>
          </a:bodyPr>
          <a:lstStyle/>
          <a:p>
            <a:pPr indent="-310832" lvl="0" marL="457200" marR="0" rtl="0" algn="l">
              <a:lnSpc>
                <a:spcPct val="150000"/>
              </a:lnSpc>
              <a:spcBef>
                <a:spcPts val="0"/>
              </a:spcBef>
              <a:spcAft>
                <a:spcPts val="0"/>
              </a:spcAft>
              <a:buClr>
                <a:srgbClr val="000000"/>
              </a:buClr>
              <a:buSzPts val="1283"/>
              <a:buFont typeface="Arial"/>
              <a:buChar char="❏"/>
            </a:pPr>
            <a:r>
              <a:rPr b="0" i="0" lang="en" sz="1100" u="none" cap="none" strike="noStrike">
                <a:solidFill>
                  <a:srgbClr val="000000"/>
                </a:solidFill>
                <a:latin typeface="Arial"/>
                <a:ea typeface="Arial"/>
                <a:cs typeface="Arial"/>
                <a:sym typeface="Arial"/>
              </a:rPr>
              <a:t>Adjustments are made to the rear view mirror through data collected from the camera.</a:t>
            </a:r>
            <a:endParaRPr/>
          </a:p>
          <a:p>
            <a:pPr indent="-310832" lvl="0" marL="457200" marR="0" rtl="0" algn="l">
              <a:lnSpc>
                <a:spcPct val="150000"/>
              </a:lnSpc>
              <a:spcBef>
                <a:spcPts val="0"/>
              </a:spcBef>
              <a:spcAft>
                <a:spcPts val="0"/>
              </a:spcAft>
              <a:buClr>
                <a:srgbClr val="000000"/>
              </a:buClr>
              <a:buSzPts val="1283"/>
              <a:buFont typeface="Arial"/>
              <a:buChar char="❏"/>
            </a:pPr>
            <a:r>
              <a:rPr b="0" i="0" lang="en" sz="1100" u="none" cap="none" strike="noStrike">
                <a:solidFill>
                  <a:srgbClr val="000000"/>
                </a:solidFill>
                <a:latin typeface="Arial"/>
                <a:ea typeface="Arial"/>
                <a:cs typeface="Arial"/>
                <a:sym typeface="Arial"/>
              </a:rPr>
              <a:t>The rear-view mirror is adjusted and held in place via a connection with an ABENICS Ball joint and a monopole gear.</a:t>
            </a:r>
            <a:endParaRPr/>
          </a:p>
          <a:p>
            <a:pPr indent="-310832" lvl="0" marL="457200" marR="0" rtl="0" algn="l">
              <a:lnSpc>
                <a:spcPct val="150000"/>
              </a:lnSpc>
              <a:spcBef>
                <a:spcPts val="0"/>
              </a:spcBef>
              <a:spcAft>
                <a:spcPts val="0"/>
              </a:spcAft>
              <a:buClr>
                <a:srgbClr val="000000"/>
              </a:buClr>
              <a:buSzPts val="1283"/>
              <a:buFont typeface="Arial"/>
              <a:buChar char="❏"/>
            </a:pPr>
            <a:r>
              <a:rPr b="0" i="0" lang="en" sz="1100" u="none" cap="none" strike="noStrike">
                <a:solidFill>
                  <a:srgbClr val="000000"/>
                </a:solidFill>
                <a:latin typeface="Arial"/>
                <a:ea typeface="Arial"/>
                <a:cs typeface="Arial"/>
                <a:sym typeface="Arial"/>
              </a:rPr>
              <a:t>The yaw and roll of the ball joint is controlled by two DC motors, where Motor 1 controls the roll and Motor 2 controls the yaw.</a:t>
            </a:r>
            <a:endParaRPr b="0" i="0" sz="1100" u="none" cap="none" strike="noStrike">
              <a:solidFill>
                <a:srgbClr val="000000"/>
              </a:solidFill>
              <a:latin typeface="Arial"/>
              <a:ea typeface="Arial"/>
              <a:cs typeface="Arial"/>
              <a:sym typeface="Arial"/>
            </a:endParaRPr>
          </a:p>
        </p:txBody>
      </p:sp>
      <p:sp>
        <p:nvSpPr>
          <p:cNvPr id="167" name="Google Shape;167;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9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71" name="Shape 171"/>
        <p:cNvGrpSpPr/>
        <p:nvPr/>
      </p:nvGrpSpPr>
      <p:grpSpPr>
        <a:xfrm>
          <a:off x="0" y="0"/>
          <a:ext cx="0" cy="0"/>
          <a:chOff x="0" y="0"/>
          <a:chExt cx="0" cy="0"/>
        </a:xfrm>
      </p:grpSpPr>
      <p:sp>
        <p:nvSpPr>
          <p:cNvPr id="172" name="Google Shape;172;p18"/>
          <p:cNvSpPr/>
          <p:nvPr/>
        </p:nvSpPr>
        <p:spPr>
          <a:xfrm>
            <a:off x="0" y="0"/>
            <a:ext cx="3412645" cy="5143500"/>
          </a:xfrm>
          <a:custGeom>
            <a:rect b="b" l="l" r="r" t="t"/>
            <a:pathLst>
              <a:path extrusionOk="0" h="6299201" w="4179437">
                <a:moveTo>
                  <a:pt x="0" y="0"/>
                </a:moveTo>
                <a:lnTo>
                  <a:pt x="4179437" y="0"/>
                </a:lnTo>
                <a:lnTo>
                  <a:pt x="4179437" y="6299201"/>
                </a:lnTo>
                <a:lnTo>
                  <a:pt x="0" y="6299201"/>
                </a:lnTo>
                <a:close/>
              </a:path>
            </a:pathLst>
          </a:custGeom>
          <a:solidFill>
            <a:srgbClr val="2927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 name="Google Shape;173;p18"/>
          <p:cNvSpPr txBox="1"/>
          <p:nvPr/>
        </p:nvSpPr>
        <p:spPr>
          <a:xfrm>
            <a:off x="514350" y="2119428"/>
            <a:ext cx="2700950" cy="947952"/>
          </a:xfrm>
          <a:prstGeom prst="rect">
            <a:avLst/>
          </a:prstGeom>
          <a:noFill/>
          <a:ln>
            <a:noFill/>
          </a:ln>
        </p:spPr>
        <p:txBody>
          <a:bodyPr anchorCtr="0" anchor="t" bIns="0" lIns="0" spcFirstLastPara="1" rIns="0" wrap="square" tIns="0">
            <a:spAutoFit/>
          </a:bodyPr>
          <a:lstStyle/>
          <a:p>
            <a:pPr indent="-228600" lvl="0" marL="228600" marR="0" rtl="0" algn="l">
              <a:lnSpc>
                <a:spcPct val="140018"/>
              </a:lnSpc>
              <a:spcBef>
                <a:spcPts val="0"/>
              </a:spcBef>
              <a:spcAft>
                <a:spcPts val="0"/>
              </a:spcAft>
              <a:buClr>
                <a:srgbClr val="FAD224"/>
              </a:buClr>
              <a:buSzPts val="1100"/>
              <a:buFont typeface="Noto Sans Symbols"/>
              <a:buChar char="❑"/>
            </a:pPr>
            <a:r>
              <a:rPr b="0" i="0" lang="en" sz="1100" u="none" cap="none" strike="noStrike">
                <a:solidFill>
                  <a:srgbClr val="FFFFFF"/>
                </a:solidFill>
                <a:latin typeface="Arial"/>
                <a:ea typeface="Arial"/>
                <a:cs typeface="Arial"/>
                <a:sym typeface="Arial"/>
              </a:rPr>
              <a:t>Initialization</a:t>
            </a:r>
            <a:endParaRPr b="0" i="0" sz="1100" u="none" cap="none" strike="noStrike">
              <a:solidFill>
                <a:srgbClr val="FFFFFF"/>
              </a:solidFill>
              <a:latin typeface="Arial"/>
              <a:ea typeface="Arial"/>
              <a:cs typeface="Arial"/>
              <a:sym typeface="Arial"/>
            </a:endParaRPr>
          </a:p>
          <a:p>
            <a:pPr indent="-228600" lvl="0" marL="228600" marR="0" rtl="0" algn="l">
              <a:lnSpc>
                <a:spcPct val="140018"/>
              </a:lnSpc>
              <a:spcBef>
                <a:spcPts val="0"/>
              </a:spcBef>
              <a:spcAft>
                <a:spcPts val="0"/>
              </a:spcAft>
              <a:buClr>
                <a:srgbClr val="FAD224"/>
              </a:buClr>
              <a:buSzPts val="1100"/>
              <a:buFont typeface="Noto Sans Symbols"/>
              <a:buChar char="❑"/>
            </a:pPr>
            <a:r>
              <a:rPr b="0" i="0" lang="en" sz="1100" u="none" cap="none" strike="noStrike">
                <a:solidFill>
                  <a:srgbClr val="FFFFFF"/>
                </a:solidFill>
                <a:latin typeface="Arial"/>
                <a:ea typeface="Arial"/>
                <a:cs typeface="Arial"/>
                <a:sym typeface="Arial"/>
              </a:rPr>
              <a:t>Preparation</a:t>
            </a:r>
            <a:endParaRPr/>
          </a:p>
          <a:p>
            <a:pPr indent="-228600" lvl="0" marL="228600" marR="0" rtl="0" algn="l">
              <a:lnSpc>
                <a:spcPct val="140018"/>
              </a:lnSpc>
              <a:spcBef>
                <a:spcPts val="0"/>
              </a:spcBef>
              <a:spcAft>
                <a:spcPts val="0"/>
              </a:spcAft>
              <a:buClr>
                <a:srgbClr val="FAD224"/>
              </a:buClr>
              <a:buSzPts val="1100"/>
              <a:buFont typeface="Noto Sans Symbols"/>
              <a:buChar char="❑"/>
            </a:pPr>
            <a:r>
              <a:rPr b="0" i="0" lang="en" sz="1100" u="none" cap="none" strike="noStrike">
                <a:solidFill>
                  <a:srgbClr val="FFFFFF"/>
                </a:solidFill>
                <a:latin typeface="Arial"/>
                <a:ea typeface="Arial"/>
                <a:cs typeface="Arial"/>
                <a:sym typeface="Arial"/>
              </a:rPr>
              <a:t>Calculation</a:t>
            </a:r>
            <a:endParaRPr/>
          </a:p>
          <a:p>
            <a:pPr indent="-228600" lvl="0" marL="228600" marR="0" rtl="0" algn="l">
              <a:lnSpc>
                <a:spcPct val="140018"/>
              </a:lnSpc>
              <a:spcBef>
                <a:spcPts val="0"/>
              </a:spcBef>
              <a:spcAft>
                <a:spcPts val="0"/>
              </a:spcAft>
              <a:buClr>
                <a:srgbClr val="FAD224"/>
              </a:buClr>
              <a:buSzPts val="1100"/>
              <a:buFont typeface="Noto Sans Symbols"/>
              <a:buChar char="❑"/>
            </a:pPr>
            <a:r>
              <a:rPr b="0" i="0" lang="en" sz="1100" u="none" cap="none" strike="noStrike">
                <a:solidFill>
                  <a:srgbClr val="FFFFFF"/>
                </a:solidFill>
                <a:latin typeface="Arial"/>
                <a:ea typeface="Arial"/>
                <a:cs typeface="Arial"/>
                <a:sym typeface="Arial"/>
              </a:rPr>
              <a:t>Adjustment</a:t>
            </a:r>
            <a:endParaRPr b="0" i="0" sz="700" u="none" cap="none" strike="noStrike">
              <a:solidFill>
                <a:srgbClr val="000000"/>
              </a:solidFill>
              <a:latin typeface="Arial"/>
              <a:ea typeface="Arial"/>
              <a:cs typeface="Arial"/>
              <a:sym typeface="Arial"/>
            </a:endParaRPr>
          </a:p>
        </p:txBody>
      </p:sp>
      <p:sp>
        <p:nvSpPr>
          <p:cNvPr id="174" name="Google Shape;174;p18"/>
          <p:cNvSpPr txBox="1"/>
          <p:nvPr/>
        </p:nvSpPr>
        <p:spPr>
          <a:xfrm>
            <a:off x="514350" y="718786"/>
            <a:ext cx="2700900" cy="1201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Clr>
                <a:srgbClr val="000000"/>
              </a:buClr>
              <a:buSzPts val="3700"/>
              <a:buFont typeface="Arial"/>
              <a:buNone/>
            </a:pPr>
            <a:r>
              <a:rPr b="1" lang="en" sz="3700">
                <a:solidFill>
                  <a:srgbClr val="EDDED2"/>
                </a:solidFill>
                <a:latin typeface="Poppins SemiBold"/>
                <a:ea typeface="Poppins SemiBold"/>
                <a:cs typeface="Poppins SemiBold"/>
                <a:sym typeface="Poppins SemiBold"/>
              </a:rPr>
              <a:t>Concept </a:t>
            </a:r>
            <a:r>
              <a:rPr b="1" i="0" lang="en" sz="3700" u="none" cap="none" strike="noStrike">
                <a:solidFill>
                  <a:srgbClr val="EDDED2"/>
                </a:solidFill>
                <a:latin typeface="Poppins SemiBold"/>
                <a:ea typeface="Poppins SemiBold"/>
                <a:cs typeface="Poppins SemiBold"/>
                <a:sym typeface="Poppins SemiBold"/>
              </a:rPr>
              <a:t>Flowchart</a:t>
            </a:r>
            <a:endParaRPr b="0" i="0" sz="700" u="none" cap="none" strike="noStrike">
              <a:solidFill>
                <a:srgbClr val="000000"/>
              </a:solidFill>
              <a:latin typeface="Arial"/>
              <a:ea typeface="Arial"/>
              <a:cs typeface="Arial"/>
              <a:sym typeface="Arial"/>
            </a:endParaRPr>
          </a:p>
        </p:txBody>
      </p:sp>
      <p:pic>
        <p:nvPicPr>
          <p:cNvPr id="175" name="Google Shape;175;p18"/>
          <p:cNvPicPr preferRelativeResize="0"/>
          <p:nvPr/>
        </p:nvPicPr>
        <p:blipFill rotWithShape="1">
          <a:blip r:embed="rId3">
            <a:alphaModFix/>
          </a:blip>
          <a:srcRect b="0" l="0" r="0" t="8485"/>
          <a:stretch/>
        </p:blipFill>
        <p:spPr>
          <a:xfrm>
            <a:off x="3463634" y="1156539"/>
            <a:ext cx="5680366" cy="2873730"/>
          </a:xfrm>
          <a:prstGeom prst="rect">
            <a:avLst/>
          </a:prstGeom>
          <a:noFill/>
          <a:ln>
            <a:noFill/>
          </a:ln>
        </p:spPr>
      </p:pic>
      <p:sp>
        <p:nvSpPr>
          <p:cNvPr id="176" name="Google Shape;1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900"/>
              <a:buNone/>
            </a:pPr>
            <a:fld id="{00000000-1234-1234-1234-123412341234}" type="slidenum">
              <a:rPr lang="en" sz="900">
                <a:solidFill>
                  <a:schemeClr val="lt1"/>
                </a:solidFill>
                <a:latin typeface="Arial"/>
                <a:ea typeface="Arial"/>
                <a:cs typeface="Arial"/>
                <a:sym typeface="Arial"/>
              </a:rPr>
              <a:t>‹#›</a:t>
            </a:fld>
            <a:endParaRPr sz="1000">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Diego Andrade</dc:creator>
</cp:coreProperties>
</file>